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 id="2147483874" r:id="rId6"/>
    <p:sldMasterId id="2147483879" r:id="rId7"/>
  </p:sldMasterIdLst>
  <p:notesMasterIdLst>
    <p:notesMasterId r:id="rId53"/>
  </p:notesMasterIdLst>
  <p:sldIdLst>
    <p:sldId id="2147376549" r:id="rId8"/>
    <p:sldId id="2145706272" r:id="rId9"/>
    <p:sldId id="264" r:id="rId10"/>
    <p:sldId id="2147374901" r:id="rId11"/>
    <p:sldId id="2145706176" r:id="rId12"/>
    <p:sldId id="2147376628" r:id="rId13"/>
    <p:sldId id="2147376570" r:id="rId14"/>
    <p:sldId id="290" r:id="rId15"/>
    <p:sldId id="291" r:id="rId16"/>
    <p:sldId id="292" r:id="rId17"/>
    <p:sldId id="2147376617" r:id="rId18"/>
    <p:sldId id="2147376615" r:id="rId19"/>
    <p:sldId id="2147376630" r:id="rId20"/>
    <p:sldId id="2147376633" r:id="rId21"/>
    <p:sldId id="2147376658" r:id="rId22"/>
    <p:sldId id="2147376759" r:id="rId23"/>
    <p:sldId id="2147376695" r:id="rId24"/>
    <p:sldId id="2145706229" r:id="rId25"/>
    <p:sldId id="2147376760" r:id="rId26"/>
    <p:sldId id="2147376761" r:id="rId27"/>
    <p:sldId id="2147376762" r:id="rId28"/>
    <p:sldId id="2147376763" r:id="rId29"/>
    <p:sldId id="2147376584" r:id="rId30"/>
    <p:sldId id="2147376650" r:id="rId31"/>
    <p:sldId id="2147376764" r:id="rId32"/>
    <p:sldId id="2147376765" r:id="rId33"/>
    <p:sldId id="2147376552" r:id="rId34"/>
    <p:sldId id="258" r:id="rId35"/>
    <p:sldId id="2147376641" r:id="rId36"/>
    <p:sldId id="2147376553" r:id="rId37"/>
    <p:sldId id="2147376562" r:id="rId38"/>
    <p:sldId id="2147376563" r:id="rId39"/>
    <p:sldId id="2147376555" r:id="rId40"/>
    <p:sldId id="2147376648" r:id="rId41"/>
    <p:sldId id="2147376642" r:id="rId42"/>
    <p:sldId id="2147376647" r:id="rId43"/>
    <p:sldId id="2147376604" r:id="rId44"/>
    <p:sldId id="2147376605" r:id="rId45"/>
    <p:sldId id="2147376559" r:id="rId46"/>
    <p:sldId id="2147376560" r:id="rId47"/>
    <p:sldId id="2147376644" r:id="rId48"/>
    <p:sldId id="2147376645" r:id="rId49"/>
    <p:sldId id="2147376550" r:id="rId50"/>
    <p:sldId id="2147376576" r:id="rId51"/>
    <p:sldId id="31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35EA40-4311-415D-8923-90594D1769AD}">
          <p14:sldIdLst>
            <p14:sldId id="2147376549"/>
          </p14:sldIdLst>
        </p14:section>
        <p14:section name="Background" id="{4A13E832-EA28-4B43-91FB-6EF7A02922F1}">
          <p14:sldIdLst>
            <p14:sldId id="2145706272"/>
            <p14:sldId id="264"/>
            <p14:sldId id="2147374901"/>
            <p14:sldId id="2145706176"/>
            <p14:sldId id="2147376628"/>
            <p14:sldId id="2147376570"/>
          </p14:sldIdLst>
        </p14:section>
        <p14:section name="NERIS Improvements" id="{5097AA5F-0242-47FC-A8A5-D4D3CDD8C0E0}">
          <p14:sldIdLst>
            <p14:sldId id="290"/>
            <p14:sldId id="291"/>
            <p14:sldId id="292"/>
            <p14:sldId id="2147376617"/>
            <p14:sldId id="2147376615"/>
            <p14:sldId id="2147376630"/>
          </p14:sldIdLst>
        </p14:section>
        <p14:section name="NERIS Timeline" id="{76D60D41-E542-4EB5-B83A-4648E7271A85}">
          <p14:sldIdLst>
            <p14:sldId id="2147376633"/>
            <p14:sldId id="2147376658"/>
            <p14:sldId id="2147376759"/>
            <p14:sldId id="2147376695"/>
          </p14:sldIdLst>
        </p14:section>
        <p14:section name="Data Framework &amp; CRR" id="{C6D46A21-9B65-4AE8-A82F-0FDE63ACC359}">
          <p14:sldIdLst>
            <p14:sldId id="2145706229"/>
            <p14:sldId id="2147376760"/>
            <p14:sldId id="2147376761"/>
            <p14:sldId id="2147376762"/>
            <p14:sldId id="2147376763"/>
            <p14:sldId id="2147376584"/>
            <p14:sldId id="2147376650"/>
            <p14:sldId id="2147376764"/>
            <p14:sldId id="2147376765"/>
          </p14:sldIdLst>
        </p14:section>
        <p14:section name="Data Governance" id="{7A189D72-0402-42EB-BBDA-C9C0CA7D8527}">
          <p14:sldIdLst>
            <p14:sldId id="2147376552"/>
            <p14:sldId id="258"/>
            <p14:sldId id="2147376641"/>
            <p14:sldId id="2147376553"/>
            <p14:sldId id="2147376562"/>
            <p14:sldId id="2147376563"/>
            <p14:sldId id="2147376555"/>
            <p14:sldId id="2147376648"/>
            <p14:sldId id="2147376642"/>
          </p14:sldIdLst>
        </p14:section>
        <p14:section name="NFIRS Transition" id="{1B2F0AFC-4C1B-4AE1-8CFE-51D306AA7901}">
          <p14:sldIdLst>
            <p14:sldId id="2147376647"/>
            <p14:sldId id="2147376604"/>
            <p14:sldId id="2147376605"/>
            <p14:sldId id="2147376559"/>
            <p14:sldId id="2147376560"/>
            <p14:sldId id="2147376644"/>
            <p14:sldId id="2147376645"/>
            <p14:sldId id="2147376550"/>
            <p14:sldId id="2147376576"/>
            <p14:sldId id="31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C86924-68E9-8367-0782-4F9C65680A08}" name="Andres, Dustin" initials="AD" userId="S::dustin.andres@ul.org::15530615-b3b0-4c3d-b646-5b33ee148926" providerId="AD"/>
  <p188:author id="{B4EEDA6C-56D1-942F-ED3C-B333E9EBF19F}" name="Jenkins, Thomas" initials="JT" userId="S::thomas.jenkins@ul.org::687d2983-9628-4441-8603-5dcd29564f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C04"/>
    <a:srgbClr val="447227"/>
    <a:srgbClr val="38562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B4925-A35B-4DA2-B396-D940274AE5F0}" v="43" dt="2025-02-21T11:25:01.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27" autoAdjust="0"/>
    <p:restoredTop sz="97103"/>
  </p:normalViewPr>
  <p:slideViewPr>
    <p:cSldViewPr snapToGrid="0">
      <p:cViewPr varScale="1">
        <p:scale>
          <a:sx n="80" d="100"/>
          <a:sy n="80" d="100"/>
        </p:scale>
        <p:origin x="667" y="125"/>
      </p:cViewPr>
      <p:guideLst/>
    </p:cSldViewPr>
  </p:slideViewPr>
  <p:notesTextViewPr>
    <p:cViewPr>
      <p:scale>
        <a:sx n="1" d="1"/>
        <a:sy n="1" d="1"/>
      </p:scale>
      <p:origin x="0" y="0"/>
    </p:cViewPr>
  </p:notesTextViewPr>
  <p:sorterViewPr>
    <p:cViewPr>
      <p:scale>
        <a:sx n="100" d="100"/>
        <a:sy n="100" d="100"/>
      </p:scale>
      <p:origin x="0" y="-503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8952131354414399E-2"/>
          <c:y val="7.2614367634458304E-2"/>
          <c:w val="0.89479191098374244"/>
          <c:h val="0.81402068318231835"/>
        </c:manualLayout>
      </c:layout>
      <c:areaChart>
        <c:grouping val="standard"/>
        <c:varyColors val="0"/>
        <c:ser>
          <c:idx val="0"/>
          <c:order val="0"/>
          <c:tx>
            <c:strRef>
              <c:f>Sheet1!$B$1</c:f>
              <c:strCache>
                <c:ptCount val="1"/>
                <c:pt idx="0">
                  <c:v>NERIS Depts Onboarded</c:v>
                </c:pt>
              </c:strCache>
            </c:strRef>
          </c:tx>
          <c:spPr>
            <a:solidFill>
              <a:srgbClr val="002060"/>
            </a:solidFill>
            <a:ln>
              <a:noFill/>
            </a:ln>
            <a:effectLst/>
          </c:spPr>
          <c:cat>
            <c:strRef>
              <c:f>Sheet1!$A$2:$A$5</c:f>
              <c:strCache>
                <c:ptCount val="4"/>
                <c:pt idx="0">
                  <c:v>1st Quarter</c:v>
                </c:pt>
                <c:pt idx="1">
                  <c:v>2nd Quarter</c:v>
                </c:pt>
                <c:pt idx="2">
                  <c:v>3rd Quarter</c:v>
                </c:pt>
                <c:pt idx="3">
                  <c:v>4th Quarter</c:v>
                </c:pt>
              </c:strCache>
            </c:strRef>
          </c:cat>
          <c:val>
            <c:numRef>
              <c:f>Sheet1!$B$2:$B$5</c:f>
              <c:numCache>
                <c:formatCode>General</c:formatCode>
                <c:ptCount val="4"/>
                <c:pt idx="0">
                  <c:v>665</c:v>
                </c:pt>
                <c:pt idx="1">
                  <c:v>2165</c:v>
                </c:pt>
                <c:pt idx="2">
                  <c:v>7165</c:v>
                </c:pt>
                <c:pt idx="3">
                  <c:v>17165</c:v>
                </c:pt>
              </c:numCache>
            </c:numRef>
          </c:val>
          <c:extLst>
            <c:ext xmlns:c16="http://schemas.microsoft.com/office/drawing/2014/chart" uri="{C3380CC4-5D6E-409C-BE32-E72D297353CC}">
              <c16:uniqueId val="{00000000-90C4-464C-B4D1-7B17834BBDAB}"/>
            </c:ext>
          </c:extLst>
        </c:ser>
        <c:dLbls>
          <c:showLegendKey val="0"/>
          <c:showVal val="0"/>
          <c:showCatName val="0"/>
          <c:showSerName val="0"/>
          <c:showPercent val="0"/>
          <c:showBubbleSize val="0"/>
        </c:dLbls>
        <c:axId val="2089543103"/>
        <c:axId val="2089537823"/>
      </c:areaChart>
      <c:catAx>
        <c:axId val="20895431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537823"/>
        <c:crosses val="autoZero"/>
        <c:auto val="1"/>
        <c:lblAlgn val="ctr"/>
        <c:lblOffset val="100"/>
        <c:noMultiLvlLbl val="0"/>
      </c:catAx>
      <c:valAx>
        <c:axId val="2089537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543103"/>
        <c:crosses val="autoZero"/>
        <c:crossBetween val="midCat"/>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D8A5F-0C79-46B9-8B02-592655EFF476}" type="doc">
      <dgm:prSet loTypeId="urn:microsoft.com/office/officeart/2005/8/layout/chevron1" loCatId="process" qsTypeId="urn:microsoft.com/office/officeart/2005/8/quickstyle/simple1" qsCatId="simple" csTypeId="urn:microsoft.com/office/officeart/2005/8/colors/colorful1" csCatId="colorful" phldr="1"/>
      <dgm:spPr/>
    </dgm:pt>
    <dgm:pt modelId="{0FA43AE6-4153-4B04-A418-461083491BC4}">
      <dgm:prSet phldrT="[Text]"/>
      <dgm:spPr/>
      <dgm:t>
        <a:bodyPr/>
        <a:lstStyle/>
        <a:p>
          <a:r>
            <a:rPr lang="en-US"/>
            <a:t>Platform Launch</a:t>
          </a:r>
        </a:p>
      </dgm:t>
    </dgm:pt>
    <dgm:pt modelId="{E31BF138-F59B-45EF-98C4-81DF4F6290D0}" type="parTrans" cxnId="{B4AF080B-C7A0-4AB1-BEF5-1CA4AED573D4}">
      <dgm:prSet/>
      <dgm:spPr/>
      <dgm:t>
        <a:bodyPr/>
        <a:lstStyle/>
        <a:p>
          <a:endParaRPr lang="en-US"/>
        </a:p>
      </dgm:t>
    </dgm:pt>
    <dgm:pt modelId="{6C044ED1-DC1B-445C-87D7-6C75158D3411}" type="sibTrans" cxnId="{B4AF080B-C7A0-4AB1-BEF5-1CA4AED573D4}">
      <dgm:prSet/>
      <dgm:spPr/>
      <dgm:t>
        <a:bodyPr/>
        <a:lstStyle/>
        <a:p>
          <a:endParaRPr lang="en-US"/>
        </a:p>
      </dgm:t>
    </dgm:pt>
    <dgm:pt modelId="{4B6355C2-C9FB-44A4-B4F5-37D118BEDE7C}">
      <dgm:prSet phldrT="[Text]"/>
      <dgm:spPr/>
      <dgm:t>
        <a:bodyPr/>
        <a:lstStyle/>
        <a:p>
          <a:r>
            <a:rPr lang="en-US"/>
            <a:t>Targeted Rollout</a:t>
          </a:r>
        </a:p>
      </dgm:t>
    </dgm:pt>
    <dgm:pt modelId="{E269559C-A899-4F36-8E7E-9CB1BC27545C}" type="parTrans" cxnId="{7E9C5B65-97A3-463D-ABE2-C1786483AA3A}">
      <dgm:prSet/>
      <dgm:spPr/>
      <dgm:t>
        <a:bodyPr/>
        <a:lstStyle/>
        <a:p>
          <a:endParaRPr lang="en-US"/>
        </a:p>
      </dgm:t>
    </dgm:pt>
    <dgm:pt modelId="{22C371CE-DB7D-46EB-8079-6BE5CBEAA5BE}" type="sibTrans" cxnId="{7E9C5B65-97A3-463D-ABE2-C1786483AA3A}">
      <dgm:prSet/>
      <dgm:spPr/>
      <dgm:t>
        <a:bodyPr/>
        <a:lstStyle/>
        <a:p>
          <a:endParaRPr lang="en-US"/>
        </a:p>
      </dgm:t>
    </dgm:pt>
    <dgm:pt modelId="{02D11935-B15E-4722-9388-F58E8F1D444E}">
      <dgm:prSet phldrT="[Text]"/>
      <dgm:spPr/>
      <dgm:t>
        <a:bodyPr/>
        <a:lstStyle/>
        <a:p>
          <a:r>
            <a:rPr lang="en-US"/>
            <a:t>Broader Adoption</a:t>
          </a:r>
        </a:p>
      </dgm:t>
    </dgm:pt>
    <dgm:pt modelId="{E76A4BB6-A37C-4CA8-A464-904B79506091}" type="parTrans" cxnId="{ECEECF5C-22AD-498B-A1B6-5BB37845187F}">
      <dgm:prSet/>
      <dgm:spPr/>
      <dgm:t>
        <a:bodyPr/>
        <a:lstStyle/>
        <a:p>
          <a:endParaRPr lang="en-US"/>
        </a:p>
      </dgm:t>
    </dgm:pt>
    <dgm:pt modelId="{167F07CB-23B3-4EAB-9D33-E5BCFF037BD9}" type="sibTrans" cxnId="{ECEECF5C-22AD-498B-A1B6-5BB37845187F}">
      <dgm:prSet/>
      <dgm:spPr/>
      <dgm:t>
        <a:bodyPr/>
        <a:lstStyle/>
        <a:p>
          <a:endParaRPr lang="en-US"/>
        </a:p>
      </dgm:t>
    </dgm:pt>
    <dgm:pt modelId="{8ABBFFCB-2943-4B69-8D96-7C68454C79DA}">
      <dgm:prSet phldrT="[Text]"/>
      <dgm:spPr/>
      <dgm:t>
        <a:bodyPr/>
        <a:lstStyle/>
        <a:p>
          <a:r>
            <a:rPr lang="en-US"/>
            <a:t>National Deployment</a:t>
          </a:r>
        </a:p>
      </dgm:t>
    </dgm:pt>
    <dgm:pt modelId="{85C2D992-25F4-44E6-8721-3EAB98289C44}" type="parTrans" cxnId="{0B140762-5E91-40A0-9242-6A2306409CC5}">
      <dgm:prSet/>
      <dgm:spPr/>
      <dgm:t>
        <a:bodyPr/>
        <a:lstStyle/>
        <a:p>
          <a:endParaRPr lang="en-US"/>
        </a:p>
      </dgm:t>
    </dgm:pt>
    <dgm:pt modelId="{07982191-9BF2-4FB0-9D6F-F6B656CD900E}" type="sibTrans" cxnId="{0B140762-5E91-40A0-9242-6A2306409CC5}">
      <dgm:prSet/>
      <dgm:spPr/>
      <dgm:t>
        <a:bodyPr/>
        <a:lstStyle/>
        <a:p>
          <a:endParaRPr lang="en-US"/>
        </a:p>
      </dgm:t>
    </dgm:pt>
    <dgm:pt modelId="{CD9F1996-6CFB-437A-8EB3-81F96201EE2E}">
      <dgm:prSet phldrT="[Text]"/>
      <dgm:spPr/>
      <dgm:t>
        <a:bodyPr/>
        <a:lstStyle/>
        <a:p>
          <a:r>
            <a:rPr lang="en-US"/>
            <a:t>Widespread Availability</a:t>
          </a:r>
        </a:p>
      </dgm:t>
    </dgm:pt>
    <dgm:pt modelId="{AD3B5E08-30E9-4BF8-A270-FA5633E401BD}" type="parTrans" cxnId="{9689035D-8C6F-4FA0-A5C9-2C87CA05F1C8}">
      <dgm:prSet/>
      <dgm:spPr/>
      <dgm:t>
        <a:bodyPr/>
        <a:lstStyle/>
        <a:p>
          <a:endParaRPr lang="en-US"/>
        </a:p>
      </dgm:t>
    </dgm:pt>
    <dgm:pt modelId="{D91CA88C-4F47-4382-8391-CD0E09334FBC}" type="sibTrans" cxnId="{9689035D-8C6F-4FA0-A5C9-2C87CA05F1C8}">
      <dgm:prSet/>
      <dgm:spPr/>
      <dgm:t>
        <a:bodyPr/>
        <a:lstStyle/>
        <a:p>
          <a:endParaRPr lang="en-US"/>
        </a:p>
      </dgm:t>
    </dgm:pt>
    <dgm:pt modelId="{C1B25F3D-6895-4114-89DA-46BCC65D0CED}" type="pres">
      <dgm:prSet presAssocID="{CBAD8A5F-0C79-46B9-8B02-592655EFF476}" presName="Name0" presStyleCnt="0">
        <dgm:presLayoutVars>
          <dgm:dir/>
          <dgm:animLvl val="lvl"/>
          <dgm:resizeHandles val="exact"/>
        </dgm:presLayoutVars>
      </dgm:prSet>
      <dgm:spPr/>
    </dgm:pt>
    <dgm:pt modelId="{09F00AF7-1F3B-4969-BC6A-E06FCC9EEA5B}" type="pres">
      <dgm:prSet presAssocID="{0FA43AE6-4153-4B04-A418-461083491BC4}" presName="parTxOnly" presStyleLbl="node1" presStyleIdx="0" presStyleCnt="5">
        <dgm:presLayoutVars>
          <dgm:chMax val="0"/>
          <dgm:chPref val="0"/>
          <dgm:bulletEnabled val="1"/>
        </dgm:presLayoutVars>
      </dgm:prSet>
      <dgm:spPr/>
    </dgm:pt>
    <dgm:pt modelId="{49C062F8-2C14-42C7-BA71-307B839F04E6}" type="pres">
      <dgm:prSet presAssocID="{6C044ED1-DC1B-445C-87D7-6C75158D3411}" presName="parTxOnlySpace" presStyleCnt="0"/>
      <dgm:spPr/>
    </dgm:pt>
    <dgm:pt modelId="{27A25547-37DB-47B3-AC7E-B5E0C15A979B}" type="pres">
      <dgm:prSet presAssocID="{4B6355C2-C9FB-44A4-B4F5-37D118BEDE7C}" presName="parTxOnly" presStyleLbl="node1" presStyleIdx="1" presStyleCnt="5">
        <dgm:presLayoutVars>
          <dgm:chMax val="0"/>
          <dgm:chPref val="0"/>
          <dgm:bulletEnabled val="1"/>
        </dgm:presLayoutVars>
      </dgm:prSet>
      <dgm:spPr/>
    </dgm:pt>
    <dgm:pt modelId="{0FA66F62-31A1-4CED-9DE5-D55A751C0ED5}" type="pres">
      <dgm:prSet presAssocID="{22C371CE-DB7D-46EB-8079-6BE5CBEAA5BE}" presName="parTxOnlySpace" presStyleCnt="0"/>
      <dgm:spPr/>
    </dgm:pt>
    <dgm:pt modelId="{7ABFEF7A-868A-41CC-9E54-4D0D45EAB5AA}" type="pres">
      <dgm:prSet presAssocID="{02D11935-B15E-4722-9388-F58E8F1D444E}" presName="parTxOnly" presStyleLbl="node1" presStyleIdx="2" presStyleCnt="5">
        <dgm:presLayoutVars>
          <dgm:chMax val="0"/>
          <dgm:chPref val="0"/>
          <dgm:bulletEnabled val="1"/>
        </dgm:presLayoutVars>
      </dgm:prSet>
      <dgm:spPr/>
    </dgm:pt>
    <dgm:pt modelId="{4776B459-DF34-49EA-95F4-62D44BCE2B77}" type="pres">
      <dgm:prSet presAssocID="{167F07CB-23B3-4EAB-9D33-E5BCFF037BD9}" presName="parTxOnlySpace" presStyleCnt="0"/>
      <dgm:spPr/>
    </dgm:pt>
    <dgm:pt modelId="{5BB6F63B-88FA-4141-87F7-0C194C3344F0}" type="pres">
      <dgm:prSet presAssocID="{8ABBFFCB-2943-4B69-8D96-7C68454C79DA}" presName="parTxOnly" presStyleLbl="node1" presStyleIdx="3" presStyleCnt="5">
        <dgm:presLayoutVars>
          <dgm:chMax val="0"/>
          <dgm:chPref val="0"/>
          <dgm:bulletEnabled val="1"/>
        </dgm:presLayoutVars>
      </dgm:prSet>
      <dgm:spPr/>
    </dgm:pt>
    <dgm:pt modelId="{568EE7E2-3927-4320-BF37-6B084CF58B75}" type="pres">
      <dgm:prSet presAssocID="{07982191-9BF2-4FB0-9D6F-F6B656CD900E}" presName="parTxOnlySpace" presStyleCnt="0"/>
      <dgm:spPr/>
    </dgm:pt>
    <dgm:pt modelId="{939E372D-FAA6-443B-B7D0-650BB12C4AE7}" type="pres">
      <dgm:prSet presAssocID="{CD9F1996-6CFB-437A-8EB3-81F96201EE2E}" presName="parTxOnly" presStyleLbl="node1" presStyleIdx="4" presStyleCnt="5">
        <dgm:presLayoutVars>
          <dgm:chMax val="0"/>
          <dgm:chPref val="0"/>
          <dgm:bulletEnabled val="1"/>
        </dgm:presLayoutVars>
      </dgm:prSet>
      <dgm:spPr/>
    </dgm:pt>
  </dgm:ptLst>
  <dgm:cxnLst>
    <dgm:cxn modelId="{7453DA06-D494-4FD9-B6BB-927EE1DF9B4D}" type="presOf" srcId="{8ABBFFCB-2943-4B69-8D96-7C68454C79DA}" destId="{5BB6F63B-88FA-4141-87F7-0C194C3344F0}" srcOrd="0" destOrd="0" presId="urn:microsoft.com/office/officeart/2005/8/layout/chevron1"/>
    <dgm:cxn modelId="{B4AF080B-C7A0-4AB1-BEF5-1CA4AED573D4}" srcId="{CBAD8A5F-0C79-46B9-8B02-592655EFF476}" destId="{0FA43AE6-4153-4B04-A418-461083491BC4}" srcOrd="0" destOrd="0" parTransId="{E31BF138-F59B-45EF-98C4-81DF4F6290D0}" sibTransId="{6C044ED1-DC1B-445C-87D7-6C75158D3411}"/>
    <dgm:cxn modelId="{C4375D0E-BD31-4CCA-BD4E-87A6E58BFAF5}" type="presOf" srcId="{02D11935-B15E-4722-9388-F58E8F1D444E}" destId="{7ABFEF7A-868A-41CC-9E54-4D0D45EAB5AA}" srcOrd="0" destOrd="0" presId="urn:microsoft.com/office/officeart/2005/8/layout/chevron1"/>
    <dgm:cxn modelId="{ECEECF5C-22AD-498B-A1B6-5BB37845187F}" srcId="{CBAD8A5F-0C79-46B9-8B02-592655EFF476}" destId="{02D11935-B15E-4722-9388-F58E8F1D444E}" srcOrd="2" destOrd="0" parTransId="{E76A4BB6-A37C-4CA8-A464-904B79506091}" sibTransId="{167F07CB-23B3-4EAB-9D33-E5BCFF037BD9}"/>
    <dgm:cxn modelId="{9689035D-8C6F-4FA0-A5C9-2C87CA05F1C8}" srcId="{CBAD8A5F-0C79-46B9-8B02-592655EFF476}" destId="{CD9F1996-6CFB-437A-8EB3-81F96201EE2E}" srcOrd="4" destOrd="0" parTransId="{AD3B5E08-30E9-4BF8-A270-FA5633E401BD}" sibTransId="{D91CA88C-4F47-4382-8391-CD0E09334FBC}"/>
    <dgm:cxn modelId="{1CADED5E-B50E-4A88-89B1-8AC677781329}" type="presOf" srcId="{0FA43AE6-4153-4B04-A418-461083491BC4}" destId="{09F00AF7-1F3B-4969-BC6A-E06FCC9EEA5B}" srcOrd="0" destOrd="0" presId="urn:microsoft.com/office/officeart/2005/8/layout/chevron1"/>
    <dgm:cxn modelId="{0B140762-5E91-40A0-9242-6A2306409CC5}" srcId="{CBAD8A5F-0C79-46B9-8B02-592655EFF476}" destId="{8ABBFFCB-2943-4B69-8D96-7C68454C79DA}" srcOrd="3" destOrd="0" parTransId="{85C2D992-25F4-44E6-8721-3EAB98289C44}" sibTransId="{07982191-9BF2-4FB0-9D6F-F6B656CD900E}"/>
    <dgm:cxn modelId="{7E9C5B65-97A3-463D-ABE2-C1786483AA3A}" srcId="{CBAD8A5F-0C79-46B9-8B02-592655EFF476}" destId="{4B6355C2-C9FB-44A4-B4F5-37D118BEDE7C}" srcOrd="1" destOrd="0" parTransId="{E269559C-A899-4F36-8E7E-9CB1BC27545C}" sibTransId="{22C371CE-DB7D-46EB-8079-6BE5CBEAA5BE}"/>
    <dgm:cxn modelId="{5CF13E6B-7C49-443E-9657-46D1A0C63B86}" type="presOf" srcId="{4B6355C2-C9FB-44A4-B4F5-37D118BEDE7C}" destId="{27A25547-37DB-47B3-AC7E-B5E0C15A979B}" srcOrd="0" destOrd="0" presId="urn:microsoft.com/office/officeart/2005/8/layout/chevron1"/>
    <dgm:cxn modelId="{5C584DB0-87C8-4220-8E7E-587F2DFFAB8D}" type="presOf" srcId="{CBAD8A5F-0C79-46B9-8B02-592655EFF476}" destId="{C1B25F3D-6895-4114-89DA-46BCC65D0CED}" srcOrd="0" destOrd="0" presId="urn:microsoft.com/office/officeart/2005/8/layout/chevron1"/>
    <dgm:cxn modelId="{CB3A7BB6-A271-4A40-B893-C53BB1EA1733}" type="presOf" srcId="{CD9F1996-6CFB-437A-8EB3-81F96201EE2E}" destId="{939E372D-FAA6-443B-B7D0-650BB12C4AE7}" srcOrd="0" destOrd="0" presId="urn:microsoft.com/office/officeart/2005/8/layout/chevron1"/>
    <dgm:cxn modelId="{0A35C3A4-8899-4734-8681-CAC72D2FAC78}" type="presParOf" srcId="{C1B25F3D-6895-4114-89DA-46BCC65D0CED}" destId="{09F00AF7-1F3B-4969-BC6A-E06FCC9EEA5B}" srcOrd="0" destOrd="0" presId="urn:microsoft.com/office/officeart/2005/8/layout/chevron1"/>
    <dgm:cxn modelId="{2D153532-8D61-4173-BBB0-93B42D3AF421}" type="presParOf" srcId="{C1B25F3D-6895-4114-89DA-46BCC65D0CED}" destId="{49C062F8-2C14-42C7-BA71-307B839F04E6}" srcOrd="1" destOrd="0" presId="urn:microsoft.com/office/officeart/2005/8/layout/chevron1"/>
    <dgm:cxn modelId="{BC5AF74F-1477-4CDB-91CA-3CC59E8667D7}" type="presParOf" srcId="{C1B25F3D-6895-4114-89DA-46BCC65D0CED}" destId="{27A25547-37DB-47B3-AC7E-B5E0C15A979B}" srcOrd="2" destOrd="0" presId="urn:microsoft.com/office/officeart/2005/8/layout/chevron1"/>
    <dgm:cxn modelId="{BCCA6C68-275D-4198-99F4-F393B80CA70F}" type="presParOf" srcId="{C1B25F3D-6895-4114-89DA-46BCC65D0CED}" destId="{0FA66F62-31A1-4CED-9DE5-D55A751C0ED5}" srcOrd="3" destOrd="0" presId="urn:microsoft.com/office/officeart/2005/8/layout/chevron1"/>
    <dgm:cxn modelId="{23A6619E-05EC-4F63-98A7-ACBEA794A05F}" type="presParOf" srcId="{C1B25F3D-6895-4114-89DA-46BCC65D0CED}" destId="{7ABFEF7A-868A-41CC-9E54-4D0D45EAB5AA}" srcOrd="4" destOrd="0" presId="urn:microsoft.com/office/officeart/2005/8/layout/chevron1"/>
    <dgm:cxn modelId="{A00F58A9-FEEA-4824-A159-C70F9FF9F4CE}" type="presParOf" srcId="{C1B25F3D-6895-4114-89DA-46BCC65D0CED}" destId="{4776B459-DF34-49EA-95F4-62D44BCE2B77}" srcOrd="5" destOrd="0" presId="urn:microsoft.com/office/officeart/2005/8/layout/chevron1"/>
    <dgm:cxn modelId="{6EBFA357-C6AE-48EC-AD1E-0358AEFDD676}" type="presParOf" srcId="{C1B25F3D-6895-4114-89DA-46BCC65D0CED}" destId="{5BB6F63B-88FA-4141-87F7-0C194C3344F0}" srcOrd="6" destOrd="0" presId="urn:microsoft.com/office/officeart/2005/8/layout/chevron1"/>
    <dgm:cxn modelId="{1061B9A8-9FF6-430B-83C8-721A7B65D9E4}" type="presParOf" srcId="{C1B25F3D-6895-4114-89DA-46BCC65D0CED}" destId="{568EE7E2-3927-4320-BF37-6B084CF58B75}" srcOrd="7" destOrd="0" presId="urn:microsoft.com/office/officeart/2005/8/layout/chevron1"/>
    <dgm:cxn modelId="{C7655A02-448B-4166-AB4B-716F237126A2}" type="presParOf" srcId="{C1B25F3D-6895-4114-89DA-46BCC65D0CED}" destId="{939E372D-FAA6-443B-B7D0-650BB12C4AE7}"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A0924DF-2C55-47E9-9857-82DB4BF002C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253B47C0-6D7A-455F-B028-1EB286669D5C}">
      <dgm:prSet custT="1"/>
      <dgm:spPr>
        <a:solidFill>
          <a:srgbClr val="242F68"/>
        </a:solidFill>
      </dgm:spPr>
      <dgm:t>
        <a:bodyPr/>
        <a:lstStyle/>
        <a:p>
          <a:r>
            <a:rPr lang="en-US" sz="1800" b="1" dirty="0"/>
            <a:t>NERIS’ semantic layer</a:t>
          </a:r>
        </a:p>
      </dgm:t>
    </dgm:pt>
    <dgm:pt modelId="{556F46A9-3502-45DF-8CEC-715444737F3B}" type="parTrans" cxnId="{E536D252-57A9-4620-9C9D-0DEBE798987A}">
      <dgm:prSet/>
      <dgm:spPr/>
      <dgm:t>
        <a:bodyPr/>
        <a:lstStyle/>
        <a:p>
          <a:endParaRPr lang="en-US"/>
        </a:p>
      </dgm:t>
    </dgm:pt>
    <dgm:pt modelId="{3D4A08A7-1693-4F74-A14B-0A0D29116B31}" type="sibTrans" cxnId="{E536D252-57A9-4620-9C9D-0DEBE798987A}">
      <dgm:prSet/>
      <dgm:spPr/>
      <dgm:t>
        <a:bodyPr/>
        <a:lstStyle/>
        <a:p>
          <a:endParaRPr lang="en-US"/>
        </a:p>
      </dgm:t>
    </dgm:pt>
    <dgm:pt modelId="{F5BA6710-CBF3-4A57-B6CD-2E18C27E62E2}">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Common data definitions and descriptions – web-based data dictionary publicly available</a:t>
          </a:r>
        </a:p>
      </dgm:t>
    </dgm:pt>
    <dgm:pt modelId="{A86951FE-273B-432E-BC58-D6CEBC217B4C}" type="parTrans" cxnId="{913B09B7-54ED-4194-8DD1-32A1C34C0C52}">
      <dgm:prSet/>
      <dgm:spPr/>
      <dgm:t>
        <a:bodyPr/>
        <a:lstStyle/>
        <a:p>
          <a:endParaRPr lang="en-US"/>
        </a:p>
      </dgm:t>
    </dgm:pt>
    <dgm:pt modelId="{60CB1ACE-F6E7-4EAA-812E-E3A55A492307}" type="sibTrans" cxnId="{913B09B7-54ED-4194-8DD1-32A1C34C0C52}">
      <dgm:prSet/>
      <dgm:spPr/>
      <dgm:t>
        <a:bodyPr/>
        <a:lstStyle/>
        <a:p>
          <a:endParaRPr lang="en-US"/>
        </a:p>
      </dgm:t>
    </dgm:pt>
    <dgm:pt modelId="{DCE14D96-6055-4662-B023-7DD72F96089E}">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Data relationships mapping – ontology and metadata</a:t>
          </a:r>
        </a:p>
      </dgm:t>
    </dgm:pt>
    <dgm:pt modelId="{A2BFD7E8-CFDC-4F88-A3FD-8964E99C14C7}" type="parTrans" cxnId="{433191C4-B15C-4DAA-A278-D98726FB1B06}">
      <dgm:prSet/>
      <dgm:spPr/>
      <dgm:t>
        <a:bodyPr/>
        <a:lstStyle/>
        <a:p>
          <a:endParaRPr lang="en-US"/>
        </a:p>
      </dgm:t>
    </dgm:pt>
    <dgm:pt modelId="{91AF8717-E62B-4128-9F17-84C9BF92948F}" type="sibTrans" cxnId="{433191C4-B15C-4DAA-A278-D98726FB1B06}">
      <dgm:prSet/>
      <dgm:spPr/>
      <dgm:t>
        <a:bodyPr/>
        <a:lstStyle/>
        <a:p>
          <a:endParaRPr lang="en-US"/>
        </a:p>
      </dgm:t>
    </dgm:pt>
    <dgm:pt modelId="{5C27FC11-4C78-476B-9EDE-B38B78085EAA}">
      <dgm:prSet custT="1"/>
      <dgm:spPr>
        <a:solidFill>
          <a:srgbClr val="242F68"/>
        </a:solidFill>
      </dgm:spPr>
      <dgm:t>
        <a:bodyPr/>
        <a:lstStyle/>
        <a:p>
          <a:r>
            <a:rPr lang="en-US" sz="1800" b="1" dirty="0"/>
            <a:t>NERIS data model – Cross-walks with applicable standards &amp; National systems</a:t>
          </a:r>
        </a:p>
      </dgm:t>
    </dgm:pt>
    <dgm:pt modelId="{23D9A7CF-9230-4CDC-A42E-3846880E669A}" type="parTrans" cxnId="{32EF40E9-43BB-4905-A40B-83B194CCB189}">
      <dgm:prSet/>
      <dgm:spPr/>
      <dgm:t>
        <a:bodyPr/>
        <a:lstStyle/>
        <a:p>
          <a:endParaRPr lang="en-US"/>
        </a:p>
      </dgm:t>
    </dgm:pt>
    <dgm:pt modelId="{77A61D00-8475-4230-B3BE-B553F928F2FC}" type="sibTrans" cxnId="{32EF40E9-43BB-4905-A40B-83B194CCB189}">
      <dgm:prSet/>
      <dgm:spPr/>
      <dgm:t>
        <a:bodyPr/>
        <a:lstStyle/>
        <a:p>
          <a:endParaRPr lang="en-US"/>
        </a:p>
      </dgm:t>
    </dgm:pt>
    <dgm:pt modelId="{96BB4B40-81D0-4010-907E-3203CB363224}">
      <dgm:prSet custT="1"/>
      <dgm:spPr>
        <a:solidFill>
          <a:srgbClr val="242F68"/>
        </a:solidFill>
      </dgm:spPr>
      <dgm:t>
        <a:bodyPr/>
        <a:lstStyle/>
        <a:p>
          <a:r>
            <a:rPr lang="en-US" sz="1800" b="1" dirty="0"/>
            <a:t>NERIS’ data policy and governance framework</a:t>
          </a:r>
        </a:p>
      </dgm:t>
    </dgm:pt>
    <dgm:pt modelId="{4E6870C5-FDAD-4261-BA5D-9377EFE3BF6E}" type="parTrans" cxnId="{B7AB969D-6002-417E-AE70-DBCF8C00792E}">
      <dgm:prSet/>
      <dgm:spPr/>
      <dgm:t>
        <a:bodyPr/>
        <a:lstStyle/>
        <a:p>
          <a:endParaRPr lang="en-US"/>
        </a:p>
      </dgm:t>
    </dgm:pt>
    <dgm:pt modelId="{0F9BA3AE-EFAF-4425-BC4A-A5F989E26691}" type="sibTrans" cxnId="{B7AB969D-6002-417E-AE70-DBCF8C00792E}">
      <dgm:prSet/>
      <dgm:spPr/>
      <dgm:t>
        <a:bodyPr/>
        <a:lstStyle/>
        <a:p>
          <a:endParaRPr lang="en-US"/>
        </a:p>
      </dgm:t>
    </dgm:pt>
    <dgm:pt modelId="{4B7973CC-61A9-4E78-BE72-66969CBBBF6C}">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ANSI-approved NENA Standards: NG911 Data Model and Emergency Incident Data Object</a:t>
          </a:r>
        </a:p>
      </dgm:t>
    </dgm:pt>
    <dgm:pt modelId="{E27ECAAB-46E2-4166-AE7A-9369050A8C73}" type="parTrans" cxnId="{03A56422-E781-4952-8FC2-B9775F97B18E}">
      <dgm:prSet/>
      <dgm:spPr/>
      <dgm:t>
        <a:bodyPr/>
        <a:lstStyle/>
        <a:p>
          <a:endParaRPr lang="en-US"/>
        </a:p>
      </dgm:t>
    </dgm:pt>
    <dgm:pt modelId="{A037D591-3DD8-4B84-A839-DC0175E5D744}" type="sibTrans" cxnId="{03A56422-E781-4952-8FC2-B9775F97B18E}">
      <dgm:prSet/>
      <dgm:spPr/>
      <dgm:t>
        <a:bodyPr/>
        <a:lstStyle/>
        <a:p>
          <a:endParaRPr lang="en-US"/>
        </a:p>
      </dgm:t>
    </dgm:pt>
    <dgm:pt modelId="{E0C6F83A-B786-4608-AAF2-DC776CE9A0CC}">
      <dgm:prSet/>
      <dgm:spPr>
        <a:solidFill>
          <a:schemeClr val="bg1">
            <a:lumMod val="85000"/>
            <a:alpha val="90000"/>
          </a:schemeClr>
        </a:solidFill>
        <a:ln>
          <a:solidFill>
            <a:srgbClr val="C00000"/>
          </a:solidFill>
        </a:ln>
      </dgm:spPr>
      <dgm:t>
        <a:bodyPr/>
        <a:lstStyle/>
        <a:p>
          <a:r>
            <a:rPr lang="en-US" b="0" dirty="0">
              <a:latin typeface="Calibri" panose="020F0502020204030204" pitchFamily="34" charset="0"/>
              <a:cs typeface="Calibri" panose="020F0502020204030204" pitchFamily="34" charset="0"/>
            </a:rPr>
            <a:t>Local departments retain ownership over their data</a:t>
          </a:r>
        </a:p>
      </dgm:t>
    </dgm:pt>
    <dgm:pt modelId="{062873FB-1A83-4803-9FD9-61ADDE148A26}" type="parTrans" cxnId="{80E09882-A62E-4F6C-91B8-62842AC041F2}">
      <dgm:prSet/>
      <dgm:spPr/>
      <dgm:t>
        <a:bodyPr/>
        <a:lstStyle/>
        <a:p>
          <a:endParaRPr lang="en-US"/>
        </a:p>
      </dgm:t>
    </dgm:pt>
    <dgm:pt modelId="{12B167A0-470D-4C6A-970A-1DDC5861E80C}" type="sibTrans" cxnId="{80E09882-A62E-4F6C-91B8-62842AC041F2}">
      <dgm:prSet/>
      <dgm:spPr/>
      <dgm:t>
        <a:bodyPr/>
        <a:lstStyle/>
        <a:p>
          <a:endParaRPr lang="en-US"/>
        </a:p>
      </dgm:t>
    </dgm:pt>
    <dgm:pt modelId="{DB8112B7-8E22-4B3D-977F-20DACDD5A0CE}">
      <dgm:prSet/>
      <dgm:spPr>
        <a:solidFill>
          <a:schemeClr val="bg1">
            <a:lumMod val="85000"/>
            <a:alpha val="90000"/>
          </a:schemeClr>
        </a:solidFill>
        <a:ln>
          <a:solidFill>
            <a:srgbClr val="C00000"/>
          </a:solidFill>
        </a:ln>
      </dgm:spPr>
      <dgm:t>
        <a:bodyPr/>
        <a:lstStyle/>
        <a:p>
          <a:r>
            <a:rPr lang="en-US" b="0" dirty="0">
              <a:latin typeface="Calibri" panose="020F0502020204030204" pitchFamily="34" charset="0"/>
              <a:cs typeface="Calibri" panose="020F0502020204030204" pitchFamily="34" charset="0"/>
            </a:rPr>
            <a:t>Appropriate data sharing by default within the NERIS platform, stipulated in Terms of Use</a:t>
          </a:r>
        </a:p>
      </dgm:t>
    </dgm:pt>
    <dgm:pt modelId="{DB1F40A1-B845-407B-9593-638C785DD082}" type="parTrans" cxnId="{3E9F43E7-3765-4655-A0E7-6B22D17EEDC9}">
      <dgm:prSet/>
      <dgm:spPr/>
      <dgm:t>
        <a:bodyPr/>
        <a:lstStyle/>
        <a:p>
          <a:endParaRPr lang="en-US"/>
        </a:p>
      </dgm:t>
    </dgm:pt>
    <dgm:pt modelId="{B2409CF0-321D-4260-A2BF-4B5CA38AB799}" type="sibTrans" cxnId="{3E9F43E7-3765-4655-A0E7-6B22D17EEDC9}">
      <dgm:prSet/>
      <dgm:spPr/>
      <dgm:t>
        <a:bodyPr/>
        <a:lstStyle/>
        <a:p>
          <a:endParaRPr lang="en-US"/>
        </a:p>
      </dgm:t>
    </dgm:pt>
    <dgm:pt modelId="{C8D0FE3C-00FC-46A7-B56D-2985CC9ABB15}">
      <dgm:prSet/>
      <dgm:spPr>
        <a:solidFill>
          <a:schemeClr val="bg1">
            <a:lumMod val="85000"/>
            <a:alpha val="90000"/>
          </a:schemeClr>
        </a:solidFill>
        <a:ln>
          <a:solidFill>
            <a:srgbClr val="C00000"/>
          </a:solidFill>
        </a:ln>
      </dgm:spPr>
      <dgm:t>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National EMS Information System (NEMSIS)</a:t>
          </a:r>
        </a:p>
      </dgm:t>
    </dgm:pt>
    <dgm:pt modelId="{F2A62B87-91E6-47EE-A539-80793FE9A26E}" type="parTrans" cxnId="{4621F861-056E-4A3F-9F78-59A72A14CFC7}">
      <dgm:prSet/>
      <dgm:spPr/>
      <dgm:t>
        <a:bodyPr/>
        <a:lstStyle/>
        <a:p>
          <a:endParaRPr lang="en-US"/>
        </a:p>
      </dgm:t>
    </dgm:pt>
    <dgm:pt modelId="{76E1AF69-3005-4FE0-BA9E-50C161ACD5FA}" type="sibTrans" cxnId="{4621F861-056E-4A3F-9F78-59A72A14CFC7}">
      <dgm:prSet/>
      <dgm:spPr/>
      <dgm:t>
        <a:bodyPr/>
        <a:lstStyle/>
        <a:p>
          <a:endParaRPr lang="en-US"/>
        </a:p>
      </dgm:t>
    </dgm:pt>
    <dgm:pt modelId="{0E7F383F-C757-433B-BD56-68C99D3446B3}">
      <dgm:prSet/>
      <dgm:spPr>
        <a:solidFill>
          <a:schemeClr val="bg1">
            <a:lumMod val="85000"/>
            <a:alpha val="90000"/>
          </a:schemeClr>
        </a:solidFill>
      </dgm:spPr>
      <dgm:t>
        <a:bodyPr/>
        <a:lstStyle/>
        <a:p>
          <a:r>
            <a:rPr lang="en-US" dirty="0">
              <a:latin typeface="Calibri" panose="020F0502020204030204" pitchFamily="34" charset="0"/>
              <a:cs typeface="Calibri" panose="020F0502020204030204" pitchFamily="34" charset="0"/>
            </a:rPr>
            <a:t>DOI’s IRWIN and InFORM</a:t>
          </a:r>
          <a:endParaRPr kumimoji="0" lang="en-US" b="0" i="0" u="none" strike="noStrike"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dgm:t>
    </dgm:pt>
    <dgm:pt modelId="{9ACC5A36-C343-485D-B4AC-1FDB173B119C}" type="parTrans" cxnId="{C6DB2CD1-9854-4A22-8903-6541B7AA9E13}">
      <dgm:prSet/>
      <dgm:spPr/>
      <dgm:t>
        <a:bodyPr/>
        <a:lstStyle/>
        <a:p>
          <a:endParaRPr lang="en-US"/>
        </a:p>
      </dgm:t>
    </dgm:pt>
    <dgm:pt modelId="{5BB6FFE6-3F77-4E09-899D-A129571A2B4F}" type="sibTrans" cxnId="{C6DB2CD1-9854-4A22-8903-6541B7AA9E13}">
      <dgm:prSet/>
      <dgm:spPr/>
      <dgm:t>
        <a:bodyPr/>
        <a:lstStyle/>
        <a:p>
          <a:endParaRPr lang="en-US"/>
        </a:p>
      </dgm:t>
    </dgm:pt>
    <dgm:pt modelId="{C61CCA3B-5F69-4EC9-9A51-75844F1F71D7}">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National Information Exchange Model (NIEM)</a:t>
          </a:r>
        </a:p>
      </dgm:t>
    </dgm:pt>
    <dgm:pt modelId="{4A258417-D71E-4F07-8FFE-E8215D490FC9}" type="parTrans" cxnId="{3A0AA98E-8533-4A14-9489-84FB8D8D57B2}">
      <dgm:prSet/>
      <dgm:spPr/>
      <dgm:t>
        <a:bodyPr/>
        <a:lstStyle/>
        <a:p>
          <a:endParaRPr lang="en-US"/>
        </a:p>
      </dgm:t>
    </dgm:pt>
    <dgm:pt modelId="{C227D190-0CE8-4626-8741-4E3387012DDD}" type="sibTrans" cxnId="{3A0AA98E-8533-4A14-9489-84FB8D8D57B2}">
      <dgm:prSet/>
      <dgm:spPr/>
      <dgm:t>
        <a:bodyPr/>
        <a:lstStyle/>
        <a:p>
          <a:endParaRPr lang="en-US"/>
        </a:p>
      </dgm:t>
    </dgm:pt>
    <dgm:pt modelId="{BC9CA3BC-34B3-4451-946C-3FEC6F1463D1}" type="pres">
      <dgm:prSet presAssocID="{FA0924DF-2C55-47E9-9857-82DB4BF002CB}" presName="linear" presStyleCnt="0">
        <dgm:presLayoutVars>
          <dgm:dir/>
          <dgm:animLvl val="lvl"/>
          <dgm:resizeHandles val="exact"/>
        </dgm:presLayoutVars>
      </dgm:prSet>
      <dgm:spPr/>
    </dgm:pt>
    <dgm:pt modelId="{5D472E55-60E1-4FE2-88E2-FE917189783D}" type="pres">
      <dgm:prSet presAssocID="{96BB4B40-81D0-4010-907E-3203CB363224}" presName="parentLin" presStyleCnt="0"/>
      <dgm:spPr/>
    </dgm:pt>
    <dgm:pt modelId="{7D12B476-B677-4642-B298-9AFF942D5E7E}" type="pres">
      <dgm:prSet presAssocID="{96BB4B40-81D0-4010-907E-3203CB363224}" presName="parentLeftMargin" presStyleLbl="node1" presStyleIdx="0" presStyleCnt="3"/>
      <dgm:spPr/>
    </dgm:pt>
    <dgm:pt modelId="{CC1F5719-D742-4B53-895D-9BFA1553FF4D}" type="pres">
      <dgm:prSet presAssocID="{96BB4B40-81D0-4010-907E-3203CB363224}" presName="parentText" presStyleLbl="node1" presStyleIdx="0" presStyleCnt="3">
        <dgm:presLayoutVars>
          <dgm:chMax val="0"/>
          <dgm:bulletEnabled val="1"/>
        </dgm:presLayoutVars>
      </dgm:prSet>
      <dgm:spPr/>
    </dgm:pt>
    <dgm:pt modelId="{93288130-8FEB-4A0B-893F-C7CA59E60AA3}" type="pres">
      <dgm:prSet presAssocID="{96BB4B40-81D0-4010-907E-3203CB363224}" presName="negativeSpace" presStyleCnt="0"/>
      <dgm:spPr/>
    </dgm:pt>
    <dgm:pt modelId="{E8712DD7-D0B5-4DF6-860F-EF94A54EFE21}" type="pres">
      <dgm:prSet presAssocID="{96BB4B40-81D0-4010-907E-3203CB363224}" presName="childText" presStyleLbl="conFgAcc1" presStyleIdx="0" presStyleCnt="3" custLinFactY="-570" custLinFactNeighborX="-74" custLinFactNeighborY="-100000">
        <dgm:presLayoutVars>
          <dgm:bulletEnabled val="1"/>
        </dgm:presLayoutVars>
      </dgm:prSet>
      <dgm:spPr/>
    </dgm:pt>
    <dgm:pt modelId="{21EBB1FE-8349-4189-883F-78DB5F566344}" type="pres">
      <dgm:prSet presAssocID="{0F9BA3AE-EFAF-4425-BC4A-A5F989E26691}" presName="spaceBetweenRectangles" presStyleCnt="0"/>
      <dgm:spPr/>
    </dgm:pt>
    <dgm:pt modelId="{B8BCF626-0AD8-49C9-9660-E28CDCC7E78C}" type="pres">
      <dgm:prSet presAssocID="{253B47C0-6D7A-455F-B028-1EB286669D5C}" presName="parentLin" presStyleCnt="0"/>
      <dgm:spPr/>
    </dgm:pt>
    <dgm:pt modelId="{9B8095B1-5E0B-4CC7-9C1A-F92CF2242E1B}" type="pres">
      <dgm:prSet presAssocID="{253B47C0-6D7A-455F-B028-1EB286669D5C}" presName="parentLeftMargin" presStyleLbl="node1" presStyleIdx="0" presStyleCnt="3"/>
      <dgm:spPr/>
    </dgm:pt>
    <dgm:pt modelId="{12569B10-F02F-4DE8-B8A5-DF88A55F234F}" type="pres">
      <dgm:prSet presAssocID="{253B47C0-6D7A-455F-B028-1EB286669D5C}" presName="parentText" presStyleLbl="node1" presStyleIdx="1" presStyleCnt="3">
        <dgm:presLayoutVars>
          <dgm:chMax val="0"/>
          <dgm:bulletEnabled val="1"/>
        </dgm:presLayoutVars>
      </dgm:prSet>
      <dgm:spPr/>
    </dgm:pt>
    <dgm:pt modelId="{E739010B-DF3B-4C95-903D-5FE3904207AE}" type="pres">
      <dgm:prSet presAssocID="{253B47C0-6D7A-455F-B028-1EB286669D5C}" presName="negativeSpace" presStyleCnt="0"/>
      <dgm:spPr/>
    </dgm:pt>
    <dgm:pt modelId="{F6376745-4935-454F-B3A8-2AAD3E9A8EA5}" type="pres">
      <dgm:prSet presAssocID="{253B47C0-6D7A-455F-B028-1EB286669D5C}" presName="childText" presStyleLbl="conFgAcc1" presStyleIdx="1" presStyleCnt="3">
        <dgm:presLayoutVars>
          <dgm:bulletEnabled val="1"/>
        </dgm:presLayoutVars>
      </dgm:prSet>
      <dgm:spPr/>
    </dgm:pt>
    <dgm:pt modelId="{700F5EEA-95E8-491D-BF29-33AA61EC27B9}" type="pres">
      <dgm:prSet presAssocID="{3D4A08A7-1693-4F74-A14B-0A0D29116B31}" presName="spaceBetweenRectangles" presStyleCnt="0"/>
      <dgm:spPr/>
    </dgm:pt>
    <dgm:pt modelId="{3E1BCA20-D20C-4D18-9F6A-0C39EFD6AD30}" type="pres">
      <dgm:prSet presAssocID="{5C27FC11-4C78-476B-9EDE-B38B78085EAA}" presName="parentLin" presStyleCnt="0"/>
      <dgm:spPr/>
    </dgm:pt>
    <dgm:pt modelId="{723C6149-03D0-4363-AFB2-E33622D5EFA1}" type="pres">
      <dgm:prSet presAssocID="{5C27FC11-4C78-476B-9EDE-B38B78085EAA}" presName="parentLeftMargin" presStyleLbl="node1" presStyleIdx="1" presStyleCnt="3"/>
      <dgm:spPr/>
    </dgm:pt>
    <dgm:pt modelId="{ADB885E8-1A68-4E19-87CA-B60C685A88AA}" type="pres">
      <dgm:prSet presAssocID="{5C27FC11-4C78-476B-9EDE-B38B78085EAA}" presName="parentText" presStyleLbl="node1" presStyleIdx="2" presStyleCnt="3">
        <dgm:presLayoutVars>
          <dgm:chMax val="0"/>
          <dgm:bulletEnabled val="1"/>
        </dgm:presLayoutVars>
      </dgm:prSet>
      <dgm:spPr/>
    </dgm:pt>
    <dgm:pt modelId="{F9585139-4747-4DE5-BDB2-477C522FA2EA}" type="pres">
      <dgm:prSet presAssocID="{5C27FC11-4C78-476B-9EDE-B38B78085EAA}" presName="negativeSpace" presStyleCnt="0"/>
      <dgm:spPr/>
    </dgm:pt>
    <dgm:pt modelId="{EA3D9D39-5423-4A89-94AE-4D0B04BD9E0D}" type="pres">
      <dgm:prSet presAssocID="{5C27FC11-4C78-476B-9EDE-B38B78085EAA}" presName="childText" presStyleLbl="conFgAcc1" presStyleIdx="2" presStyleCnt="3">
        <dgm:presLayoutVars>
          <dgm:bulletEnabled val="1"/>
        </dgm:presLayoutVars>
      </dgm:prSet>
      <dgm:spPr/>
    </dgm:pt>
  </dgm:ptLst>
  <dgm:cxnLst>
    <dgm:cxn modelId="{D6D29002-56D3-4DB9-B6E1-5EB0FDB150FA}" type="presOf" srcId="{F5BA6710-CBF3-4A57-B6CD-2E18C27E62E2}" destId="{F6376745-4935-454F-B3A8-2AAD3E9A8EA5}" srcOrd="0" destOrd="0" presId="urn:microsoft.com/office/officeart/2005/8/layout/list1"/>
    <dgm:cxn modelId="{60930807-7DDA-4409-BF1B-C2260E9D5AD5}" type="presOf" srcId="{DCE14D96-6055-4662-B023-7DD72F96089E}" destId="{F6376745-4935-454F-B3A8-2AAD3E9A8EA5}" srcOrd="0" destOrd="1" presId="urn:microsoft.com/office/officeart/2005/8/layout/list1"/>
    <dgm:cxn modelId="{385EEE0C-8AB4-49E9-8337-645FAE9210DE}" type="presOf" srcId="{96BB4B40-81D0-4010-907E-3203CB363224}" destId="{CC1F5719-D742-4B53-895D-9BFA1553FF4D}" srcOrd="1" destOrd="0" presId="urn:microsoft.com/office/officeart/2005/8/layout/list1"/>
    <dgm:cxn modelId="{94812518-BD65-4D2A-BBD8-447A9612857F}" type="presOf" srcId="{DB8112B7-8E22-4B3D-977F-20DACDD5A0CE}" destId="{E8712DD7-D0B5-4DF6-860F-EF94A54EFE21}" srcOrd="0" destOrd="1" presId="urn:microsoft.com/office/officeart/2005/8/layout/list1"/>
    <dgm:cxn modelId="{3A47871C-C5E5-42EA-8C64-A262408CEB6B}" type="presOf" srcId="{96BB4B40-81D0-4010-907E-3203CB363224}" destId="{7D12B476-B677-4642-B298-9AFF942D5E7E}" srcOrd="0" destOrd="0" presId="urn:microsoft.com/office/officeart/2005/8/layout/list1"/>
    <dgm:cxn modelId="{03A56422-E781-4952-8FC2-B9775F97B18E}" srcId="{5C27FC11-4C78-476B-9EDE-B38B78085EAA}" destId="{4B7973CC-61A9-4E78-BE72-66969CBBBF6C}" srcOrd="0" destOrd="0" parTransId="{E27ECAAB-46E2-4166-AE7A-9369050A8C73}" sibTransId="{A037D591-3DD8-4B84-A839-DC0175E5D744}"/>
    <dgm:cxn modelId="{7ED4C535-AAF7-4E8F-8707-BCA13706A594}" type="presOf" srcId="{4B7973CC-61A9-4E78-BE72-66969CBBBF6C}" destId="{EA3D9D39-5423-4A89-94AE-4D0B04BD9E0D}" srcOrd="0" destOrd="0" presId="urn:microsoft.com/office/officeart/2005/8/layout/list1"/>
    <dgm:cxn modelId="{4621F861-056E-4A3F-9F78-59A72A14CFC7}" srcId="{5C27FC11-4C78-476B-9EDE-B38B78085EAA}" destId="{C8D0FE3C-00FC-46A7-B56D-2985CC9ABB15}" srcOrd="2" destOrd="0" parTransId="{F2A62B87-91E6-47EE-A539-80793FE9A26E}" sibTransId="{76E1AF69-3005-4FE0-BA9E-50C161ACD5FA}"/>
    <dgm:cxn modelId="{3C812B4A-1411-4765-9997-633D5C80C693}" type="presOf" srcId="{5C27FC11-4C78-476B-9EDE-B38B78085EAA}" destId="{ADB885E8-1A68-4E19-87CA-B60C685A88AA}" srcOrd="1" destOrd="0" presId="urn:microsoft.com/office/officeart/2005/8/layout/list1"/>
    <dgm:cxn modelId="{217A2D6E-1F07-4393-BE5E-980F5D7F6FF5}" type="presOf" srcId="{C61CCA3B-5F69-4EC9-9A51-75844F1F71D7}" destId="{EA3D9D39-5423-4A89-94AE-4D0B04BD9E0D}" srcOrd="0" destOrd="1" presId="urn:microsoft.com/office/officeart/2005/8/layout/list1"/>
    <dgm:cxn modelId="{E536D252-57A9-4620-9C9D-0DEBE798987A}" srcId="{FA0924DF-2C55-47E9-9857-82DB4BF002CB}" destId="{253B47C0-6D7A-455F-B028-1EB286669D5C}" srcOrd="1" destOrd="0" parTransId="{556F46A9-3502-45DF-8CEC-715444737F3B}" sibTransId="{3D4A08A7-1693-4F74-A14B-0A0D29116B31}"/>
    <dgm:cxn modelId="{2E263074-36DE-404C-82BF-176FE59CFA92}" type="presOf" srcId="{FA0924DF-2C55-47E9-9857-82DB4BF002CB}" destId="{BC9CA3BC-34B3-4451-946C-3FEC6F1463D1}" srcOrd="0" destOrd="0" presId="urn:microsoft.com/office/officeart/2005/8/layout/list1"/>
    <dgm:cxn modelId="{80E09882-A62E-4F6C-91B8-62842AC041F2}" srcId="{96BB4B40-81D0-4010-907E-3203CB363224}" destId="{E0C6F83A-B786-4608-AAF2-DC776CE9A0CC}" srcOrd="0" destOrd="0" parTransId="{062873FB-1A83-4803-9FD9-61ADDE148A26}" sibTransId="{12B167A0-470D-4C6A-970A-1DDC5861E80C}"/>
    <dgm:cxn modelId="{42E7E188-458D-4436-B398-45D50892580D}" type="presOf" srcId="{253B47C0-6D7A-455F-B028-1EB286669D5C}" destId="{9B8095B1-5E0B-4CC7-9C1A-F92CF2242E1B}" srcOrd="0" destOrd="0" presId="urn:microsoft.com/office/officeart/2005/8/layout/list1"/>
    <dgm:cxn modelId="{3A0AA98E-8533-4A14-9489-84FB8D8D57B2}" srcId="{5C27FC11-4C78-476B-9EDE-B38B78085EAA}" destId="{C61CCA3B-5F69-4EC9-9A51-75844F1F71D7}" srcOrd="1" destOrd="0" parTransId="{4A258417-D71E-4F07-8FFE-E8215D490FC9}" sibTransId="{C227D190-0CE8-4626-8741-4E3387012DDD}"/>
    <dgm:cxn modelId="{B7AB969D-6002-417E-AE70-DBCF8C00792E}" srcId="{FA0924DF-2C55-47E9-9857-82DB4BF002CB}" destId="{96BB4B40-81D0-4010-907E-3203CB363224}" srcOrd="0" destOrd="0" parTransId="{4E6870C5-FDAD-4261-BA5D-9377EFE3BF6E}" sibTransId="{0F9BA3AE-EFAF-4425-BC4A-A5F989E26691}"/>
    <dgm:cxn modelId="{8A794EA8-E3F1-44B8-A74F-F212D1EE4A7F}" type="presOf" srcId="{C8D0FE3C-00FC-46A7-B56D-2985CC9ABB15}" destId="{EA3D9D39-5423-4A89-94AE-4D0B04BD9E0D}" srcOrd="0" destOrd="2" presId="urn:microsoft.com/office/officeart/2005/8/layout/list1"/>
    <dgm:cxn modelId="{B786FCAD-4715-460F-A33D-B7273D379036}" type="presOf" srcId="{253B47C0-6D7A-455F-B028-1EB286669D5C}" destId="{12569B10-F02F-4DE8-B8A5-DF88A55F234F}" srcOrd="1" destOrd="0" presId="urn:microsoft.com/office/officeart/2005/8/layout/list1"/>
    <dgm:cxn modelId="{913B09B7-54ED-4194-8DD1-32A1C34C0C52}" srcId="{253B47C0-6D7A-455F-B028-1EB286669D5C}" destId="{F5BA6710-CBF3-4A57-B6CD-2E18C27E62E2}" srcOrd="0" destOrd="0" parTransId="{A86951FE-273B-432E-BC58-D6CEBC217B4C}" sibTransId="{60CB1ACE-F6E7-4EAA-812E-E3A55A492307}"/>
    <dgm:cxn modelId="{6B4401B8-0F16-4074-8BA8-925F1439C7A3}" type="presOf" srcId="{E0C6F83A-B786-4608-AAF2-DC776CE9A0CC}" destId="{E8712DD7-D0B5-4DF6-860F-EF94A54EFE21}" srcOrd="0" destOrd="0" presId="urn:microsoft.com/office/officeart/2005/8/layout/list1"/>
    <dgm:cxn modelId="{433191C4-B15C-4DAA-A278-D98726FB1B06}" srcId="{253B47C0-6D7A-455F-B028-1EB286669D5C}" destId="{DCE14D96-6055-4662-B023-7DD72F96089E}" srcOrd="1" destOrd="0" parTransId="{A2BFD7E8-CFDC-4F88-A3FD-8964E99C14C7}" sibTransId="{91AF8717-E62B-4128-9F17-84C9BF92948F}"/>
    <dgm:cxn modelId="{C6DB2CD1-9854-4A22-8903-6541B7AA9E13}" srcId="{5C27FC11-4C78-476B-9EDE-B38B78085EAA}" destId="{0E7F383F-C757-433B-BD56-68C99D3446B3}" srcOrd="3" destOrd="0" parTransId="{9ACC5A36-C343-485D-B4AC-1FDB173B119C}" sibTransId="{5BB6FFE6-3F77-4E09-899D-A129571A2B4F}"/>
    <dgm:cxn modelId="{0A4141D3-467C-4154-A337-66D5F234828F}" type="presOf" srcId="{5C27FC11-4C78-476B-9EDE-B38B78085EAA}" destId="{723C6149-03D0-4363-AFB2-E33622D5EFA1}" srcOrd="0" destOrd="0" presId="urn:microsoft.com/office/officeart/2005/8/layout/list1"/>
    <dgm:cxn modelId="{3E9F43E7-3765-4655-A0E7-6B22D17EEDC9}" srcId="{96BB4B40-81D0-4010-907E-3203CB363224}" destId="{DB8112B7-8E22-4B3D-977F-20DACDD5A0CE}" srcOrd="1" destOrd="0" parTransId="{DB1F40A1-B845-407B-9593-638C785DD082}" sibTransId="{B2409CF0-321D-4260-A2BF-4B5CA38AB799}"/>
    <dgm:cxn modelId="{32EF40E9-43BB-4905-A40B-83B194CCB189}" srcId="{FA0924DF-2C55-47E9-9857-82DB4BF002CB}" destId="{5C27FC11-4C78-476B-9EDE-B38B78085EAA}" srcOrd="2" destOrd="0" parTransId="{23D9A7CF-9230-4CDC-A42E-3846880E669A}" sibTransId="{77A61D00-8475-4230-B3BE-B553F928F2FC}"/>
    <dgm:cxn modelId="{9B3A00F2-CD45-4ABA-90BB-846BAC9B19B0}" type="presOf" srcId="{0E7F383F-C757-433B-BD56-68C99D3446B3}" destId="{EA3D9D39-5423-4A89-94AE-4D0B04BD9E0D}" srcOrd="0" destOrd="3" presId="urn:microsoft.com/office/officeart/2005/8/layout/list1"/>
    <dgm:cxn modelId="{233A20F1-6260-4C59-AB04-29B2D8F7C0CF}" type="presParOf" srcId="{BC9CA3BC-34B3-4451-946C-3FEC6F1463D1}" destId="{5D472E55-60E1-4FE2-88E2-FE917189783D}" srcOrd="0" destOrd="0" presId="urn:microsoft.com/office/officeart/2005/8/layout/list1"/>
    <dgm:cxn modelId="{DCC75588-31E1-4F82-8874-1C2E5D7B3D1B}" type="presParOf" srcId="{5D472E55-60E1-4FE2-88E2-FE917189783D}" destId="{7D12B476-B677-4642-B298-9AFF942D5E7E}" srcOrd="0" destOrd="0" presId="urn:microsoft.com/office/officeart/2005/8/layout/list1"/>
    <dgm:cxn modelId="{9B9DE7EC-28D3-4510-A080-A61186BC7FA6}" type="presParOf" srcId="{5D472E55-60E1-4FE2-88E2-FE917189783D}" destId="{CC1F5719-D742-4B53-895D-9BFA1553FF4D}" srcOrd="1" destOrd="0" presId="urn:microsoft.com/office/officeart/2005/8/layout/list1"/>
    <dgm:cxn modelId="{F67BDEB5-2FDC-4FDC-A988-9277E79B280E}" type="presParOf" srcId="{BC9CA3BC-34B3-4451-946C-3FEC6F1463D1}" destId="{93288130-8FEB-4A0B-893F-C7CA59E60AA3}" srcOrd="1" destOrd="0" presId="urn:microsoft.com/office/officeart/2005/8/layout/list1"/>
    <dgm:cxn modelId="{5E9C8FF6-672C-4162-AA6A-28ADCC3B5AE7}" type="presParOf" srcId="{BC9CA3BC-34B3-4451-946C-3FEC6F1463D1}" destId="{E8712DD7-D0B5-4DF6-860F-EF94A54EFE21}" srcOrd="2" destOrd="0" presId="urn:microsoft.com/office/officeart/2005/8/layout/list1"/>
    <dgm:cxn modelId="{FF7D5DFF-D29B-4EC1-858B-C564866E4EB7}" type="presParOf" srcId="{BC9CA3BC-34B3-4451-946C-3FEC6F1463D1}" destId="{21EBB1FE-8349-4189-883F-78DB5F566344}" srcOrd="3" destOrd="0" presId="urn:microsoft.com/office/officeart/2005/8/layout/list1"/>
    <dgm:cxn modelId="{881CB381-EE77-4E45-A8AD-6E393AD64373}" type="presParOf" srcId="{BC9CA3BC-34B3-4451-946C-3FEC6F1463D1}" destId="{B8BCF626-0AD8-49C9-9660-E28CDCC7E78C}" srcOrd="4" destOrd="0" presId="urn:microsoft.com/office/officeart/2005/8/layout/list1"/>
    <dgm:cxn modelId="{9D4F1F43-5035-4323-9066-3ADEDD23A7E5}" type="presParOf" srcId="{B8BCF626-0AD8-49C9-9660-E28CDCC7E78C}" destId="{9B8095B1-5E0B-4CC7-9C1A-F92CF2242E1B}" srcOrd="0" destOrd="0" presId="urn:microsoft.com/office/officeart/2005/8/layout/list1"/>
    <dgm:cxn modelId="{4EA4EC42-349C-46DD-BA9E-782C28542ED6}" type="presParOf" srcId="{B8BCF626-0AD8-49C9-9660-E28CDCC7E78C}" destId="{12569B10-F02F-4DE8-B8A5-DF88A55F234F}" srcOrd="1" destOrd="0" presId="urn:microsoft.com/office/officeart/2005/8/layout/list1"/>
    <dgm:cxn modelId="{4610A7E0-5D35-43B0-9BF6-4B8703E58666}" type="presParOf" srcId="{BC9CA3BC-34B3-4451-946C-3FEC6F1463D1}" destId="{E739010B-DF3B-4C95-903D-5FE3904207AE}" srcOrd="5" destOrd="0" presId="urn:microsoft.com/office/officeart/2005/8/layout/list1"/>
    <dgm:cxn modelId="{BD9EBCFE-B3C3-4EE5-91DD-B8A41E6F9480}" type="presParOf" srcId="{BC9CA3BC-34B3-4451-946C-3FEC6F1463D1}" destId="{F6376745-4935-454F-B3A8-2AAD3E9A8EA5}" srcOrd="6" destOrd="0" presId="urn:microsoft.com/office/officeart/2005/8/layout/list1"/>
    <dgm:cxn modelId="{A985E7F2-1A19-485C-86EF-C580F39E8F1D}" type="presParOf" srcId="{BC9CA3BC-34B3-4451-946C-3FEC6F1463D1}" destId="{700F5EEA-95E8-491D-BF29-33AA61EC27B9}" srcOrd="7" destOrd="0" presId="urn:microsoft.com/office/officeart/2005/8/layout/list1"/>
    <dgm:cxn modelId="{8221D4BC-A87C-4F21-AF82-92E8D382650B}" type="presParOf" srcId="{BC9CA3BC-34B3-4451-946C-3FEC6F1463D1}" destId="{3E1BCA20-D20C-4D18-9F6A-0C39EFD6AD30}" srcOrd="8" destOrd="0" presId="urn:microsoft.com/office/officeart/2005/8/layout/list1"/>
    <dgm:cxn modelId="{3CF69A5D-93E0-4AE1-9A6D-B3507924F0F6}" type="presParOf" srcId="{3E1BCA20-D20C-4D18-9F6A-0C39EFD6AD30}" destId="{723C6149-03D0-4363-AFB2-E33622D5EFA1}" srcOrd="0" destOrd="0" presId="urn:microsoft.com/office/officeart/2005/8/layout/list1"/>
    <dgm:cxn modelId="{DF4DB872-0E93-4ECF-93B9-35E7ED811116}" type="presParOf" srcId="{3E1BCA20-D20C-4D18-9F6A-0C39EFD6AD30}" destId="{ADB885E8-1A68-4E19-87CA-B60C685A88AA}" srcOrd="1" destOrd="0" presId="urn:microsoft.com/office/officeart/2005/8/layout/list1"/>
    <dgm:cxn modelId="{A7D316C2-75AA-45CB-AC2F-C28FC1A260D9}" type="presParOf" srcId="{BC9CA3BC-34B3-4451-946C-3FEC6F1463D1}" destId="{F9585139-4747-4DE5-BDB2-477C522FA2EA}" srcOrd="9" destOrd="0" presId="urn:microsoft.com/office/officeart/2005/8/layout/list1"/>
    <dgm:cxn modelId="{14DAFCCA-F4D0-4484-8DA6-8CA1880B231D}" type="presParOf" srcId="{BC9CA3BC-34B3-4451-946C-3FEC6F1463D1}" destId="{EA3D9D39-5423-4A89-94AE-4D0B04BD9E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5B427D-7158-4CC9-B8AA-3955007B7A11}" type="doc">
      <dgm:prSet loTypeId="urn:microsoft.com/office/officeart/2016/7/layout/HorizontalActionList" loCatId="List" qsTypeId="urn:microsoft.com/office/officeart/2005/8/quickstyle/simple2" qsCatId="simple" csTypeId="urn:microsoft.com/office/officeart/2005/8/colors/colorful1" csCatId="colorful"/>
      <dgm:spPr/>
      <dgm:t>
        <a:bodyPr/>
        <a:lstStyle/>
        <a:p>
          <a:endParaRPr lang="en-US"/>
        </a:p>
      </dgm:t>
    </dgm:pt>
    <dgm:pt modelId="{3F922B80-5A95-481D-B435-9B0FC8E078FE}">
      <dgm:prSet/>
      <dgm:spPr/>
      <dgm:t>
        <a:bodyPr/>
        <a:lstStyle/>
        <a:p>
          <a:r>
            <a:rPr lang="en-US" b="1" dirty="0">
              <a:latin typeface="Open Sans" pitchFamily="2" charset="0"/>
              <a:ea typeface="Open Sans" pitchFamily="2" charset="0"/>
              <a:cs typeface="Open Sans" pitchFamily="2" charset="0"/>
            </a:rPr>
            <a:t>Document</a:t>
          </a:r>
        </a:p>
      </dgm:t>
    </dgm:pt>
    <dgm:pt modelId="{9F45FC92-58C7-49C6-9BBE-DA5D2A87EDF2}" type="parTrans" cxnId="{B340CE6C-0601-4B65-8CF4-1CFB8DDC575D}">
      <dgm:prSet/>
      <dgm:spPr/>
      <dgm:t>
        <a:bodyPr/>
        <a:lstStyle/>
        <a:p>
          <a:endParaRPr lang="en-US"/>
        </a:p>
      </dgm:t>
    </dgm:pt>
    <dgm:pt modelId="{533ABA01-4623-4D48-B7CD-9C7CBC6E38A1}" type="sibTrans" cxnId="{B340CE6C-0601-4B65-8CF4-1CFB8DDC575D}">
      <dgm:prSet/>
      <dgm:spPr/>
      <dgm:t>
        <a:bodyPr/>
        <a:lstStyle/>
        <a:p>
          <a:endParaRPr lang="en-US"/>
        </a:p>
      </dgm:t>
    </dgm:pt>
    <dgm:pt modelId="{ECE94A15-AADE-44A3-8683-E62AC7C50FE6}">
      <dgm:prSet/>
      <dgm:spPr/>
      <dgm:t>
        <a:bodyPr/>
        <a:lstStyle/>
        <a:p>
          <a:r>
            <a:rPr lang="en-US" dirty="0">
              <a:latin typeface="Open Sans" pitchFamily="2" charset="0"/>
              <a:ea typeface="Open Sans" pitchFamily="2" charset="0"/>
              <a:cs typeface="Open Sans" pitchFamily="2" charset="0"/>
            </a:rPr>
            <a:t>Document CRR Activities</a:t>
          </a:r>
        </a:p>
      </dgm:t>
    </dgm:pt>
    <dgm:pt modelId="{9DD30D07-FC77-46CF-B7A6-D7E3893353CA}" type="parTrans" cxnId="{33BC1429-D352-4D9A-9353-810A0EB5FAB9}">
      <dgm:prSet/>
      <dgm:spPr/>
      <dgm:t>
        <a:bodyPr/>
        <a:lstStyle/>
        <a:p>
          <a:endParaRPr lang="en-US"/>
        </a:p>
      </dgm:t>
    </dgm:pt>
    <dgm:pt modelId="{94FA711F-C93F-4979-A167-08E98FF5FC69}" type="sibTrans" cxnId="{33BC1429-D352-4D9A-9353-810A0EB5FAB9}">
      <dgm:prSet/>
      <dgm:spPr/>
      <dgm:t>
        <a:bodyPr/>
        <a:lstStyle/>
        <a:p>
          <a:endParaRPr lang="en-US"/>
        </a:p>
      </dgm:t>
    </dgm:pt>
    <dgm:pt modelId="{F65A6C93-1A81-42E4-AC28-73AD9905BFD9}">
      <dgm:prSet/>
      <dgm:spPr/>
      <dgm:t>
        <a:bodyPr/>
        <a:lstStyle/>
        <a:p>
          <a:r>
            <a:rPr lang="en-US" b="1" dirty="0">
              <a:latin typeface="Open Sans" pitchFamily="2" charset="0"/>
              <a:ea typeface="Open Sans" pitchFamily="2" charset="0"/>
              <a:cs typeface="Open Sans" pitchFamily="2" charset="0"/>
            </a:rPr>
            <a:t>Connect</a:t>
          </a:r>
        </a:p>
      </dgm:t>
    </dgm:pt>
    <dgm:pt modelId="{F79AB3E3-CF69-4E35-903E-BE3180DD3B47}" type="parTrans" cxnId="{01A1354F-8027-4207-A307-963E7D7CF479}">
      <dgm:prSet/>
      <dgm:spPr/>
      <dgm:t>
        <a:bodyPr/>
        <a:lstStyle/>
        <a:p>
          <a:endParaRPr lang="en-US"/>
        </a:p>
      </dgm:t>
    </dgm:pt>
    <dgm:pt modelId="{5077FE25-5258-4A73-A47F-3FC163572272}" type="sibTrans" cxnId="{01A1354F-8027-4207-A307-963E7D7CF479}">
      <dgm:prSet/>
      <dgm:spPr/>
      <dgm:t>
        <a:bodyPr/>
        <a:lstStyle/>
        <a:p>
          <a:endParaRPr lang="en-US"/>
        </a:p>
      </dgm:t>
    </dgm:pt>
    <dgm:pt modelId="{4771B0BF-633E-4E23-AD9C-168DE742BF8B}">
      <dgm:prSet/>
      <dgm:spPr/>
      <dgm:t>
        <a:bodyPr/>
        <a:lstStyle/>
        <a:p>
          <a:r>
            <a:rPr lang="en-US">
              <a:latin typeface="Open Sans" pitchFamily="2" charset="0"/>
              <a:ea typeface="Open Sans" pitchFamily="2" charset="0"/>
              <a:cs typeface="Open Sans" pitchFamily="2" charset="0"/>
            </a:rPr>
            <a:t>Connect Incident Response with CRR (when appropriate)</a:t>
          </a:r>
        </a:p>
      </dgm:t>
    </dgm:pt>
    <dgm:pt modelId="{0CE79E7C-8ABD-4685-8CDE-A29BC3259696}" type="parTrans" cxnId="{FB2C2780-813B-422E-B312-F09A1CB47819}">
      <dgm:prSet/>
      <dgm:spPr/>
      <dgm:t>
        <a:bodyPr/>
        <a:lstStyle/>
        <a:p>
          <a:endParaRPr lang="en-US"/>
        </a:p>
      </dgm:t>
    </dgm:pt>
    <dgm:pt modelId="{5DFE77F2-8D7E-4286-AD6B-E3607E42D4CB}" type="sibTrans" cxnId="{FB2C2780-813B-422E-B312-F09A1CB47819}">
      <dgm:prSet/>
      <dgm:spPr/>
      <dgm:t>
        <a:bodyPr/>
        <a:lstStyle/>
        <a:p>
          <a:endParaRPr lang="en-US"/>
        </a:p>
      </dgm:t>
    </dgm:pt>
    <dgm:pt modelId="{BCBD31AB-508F-4853-8E81-80890C9515AE}">
      <dgm:prSet/>
      <dgm:spPr/>
      <dgm:t>
        <a:bodyPr/>
        <a:lstStyle/>
        <a:p>
          <a:r>
            <a:rPr lang="en-US" b="1">
              <a:latin typeface="Open Sans" pitchFamily="2" charset="0"/>
              <a:ea typeface="Open Sans" pitchFamily="2" charset="0"/>
              <a:cs typeface="Open Sans" pitchFamily="2" charset="0"/>
            </a:rPr>
            <a:t>Provide</a:t>
          </a:r>
        </a:p>
      </dgm:t>
    </dgm:pt>
    <dgm:pt modelId="{E341E85C-5723-40A2-A54C-752C263D4412}" type="parTrans" cxnId="{9AF113D1-4C08-47E3-8B4F-FFF36DED8D3A}">
      <dgm:prSet/>
      <dgm:spPr/>
      <dgm:t>
        <a:bodyPr/>
        <a:lstStyle/>
        <a:p>
          <a:endParaRPr lang="en-US"/>
        </a:p>
      </dgm:t>
    </dgm:pt>
    <dgm:pt modelId="{489F4AB0-2FCB-4F6F-9C03-B9FC78161240}" type="sibTrans" cxnId="{9AF113D1-4C08-47E3-8B4F-FFF36DED8D3A}">
      <dgm:prSet/>
      <dgm:spPr/>
      <dgm:t>
        <a:bodyPr/>
        <a:lstStyle/>
        <a:p>
          <a:endParaRPr lang="en-US"/>
        </a:p>
      </dgm:t>
    </dgm:pt>
    <dgm:pt modelId="{B38FEDAD-346C-459B-8F85-A993548BA788}">
      <dgm:prSet/>
      <dgm:spPr/>
      <dgm:t>
        <a:bodyPr/>
        <a:lstStyle/>
        <a:p>
          <a:r>
            <a:rPr lang="en-US">
              <a:latin typeface="Open Sans" pitchFamily="2" charset="0"/>
              <a:ea typeface="Open Sans" pitchFamily="2" charset="0"/>
              <a:cs typeface="Open Sans" pitchFamily="2" charset="0"/>
            </a:rPr>
            <a:t>Provide analytics related to risk</a:t>
          </a:r>
        </a:p>
      </dgm:t>
    </dgm:pt>
    <dgm:pt modelId="{B07162F3-211E-4F8F-8399-FFE68B4C289F}" type="parTrans" cxnId="{AC4309E0-D62C-4774-9E3C-40003B4A4E39}">
      <dgm:prSet/>
      <dgm:spPr/>
      <dgm:t>
        <a:bodyPr/>
        <a:lstStyle/>
        <a:p>
          <a:endParaRPr lang="en-US"/>
        </a:p>
      </dgm:t>
    </dgm:pt>
    <dgm:pt modelId="{401A11FC-CD9A-444F-95C4-DCBAFF6A42EC}" type="sibTrans" cxnId="{AC4309E0-D62C-4774-9E3C-40003B4A4E39}">
      <dgm:prSet/>
      <dgm:spPr/>
      <dgm:t>
        <a:bodyPr/>
        <a:lstStyle/>
        <a:p>
          <a:endParaRPr lang="en-US"/>
        </a:p>
      </dgm:t>
    </dgm:pt>
    <dgm:pt modelId="{85F04A1E-53D1-46C1-912B-0C46BA8ECAB3}" type="pres">
      <dgm:prSet presAssocID="{1C5B427D-7158-4CC9-B8AA-3955007B7A11}" presName="Name0" presStyleCnt="0">
        <dgm:presLayoutVars>
          <dgm:dir/>
          <dgm:animLvl val="lvl"/>
          <dgm:resizeHandles val="exact"/>
        </dgm:presLayoutVars>
      </dgm:prSet>
      <dgm:spPr/>
    </dgm:pt>
    <dgm:pt modelId="{812FFBD1-A760-4617-8DB8-20A633158EA5}" type="pres">
      <dgm:prSet presAssocID="{3F922B80-5A95-481D-B435-9B0FC8E078FE}" presName="composite" presStyleCnt="0"/>
      <dgm:spPr/>
    </dgm:pt>
    <dgm:pt modelId="{299CF153-779D-4A78-9D69-11AAAFA23675}" type="pres">
      <dgm:prSet presAssocID="{3F922B80-5A95-481D-B435-9B0FC8E078FE}" presName="parTx" presStyleLbl="alignNode1" presStyleIdx="0" presStyleCnt="3">
        <dgm:presLayoutVars>
          <dgm:chMax val="0"/>
          <dgm:chPref val="0"/>
        </dgm:presLayoutVars>
      </dgm:prSet>
      <dgm:spPr/>
    </dgm:pt>
    <dgm:pt modelId="{27C0F41D-5ACB-492B-8CE9-233D3CD3089C}" type="pres">
      <dgm:prSet presAssocID="{3F922B80-5A95-481D-B435-9B0FC8E078FE}" presName="desTx" presStyleLbl="alignAccFollowNode1" presStyleIdx="0" presStyleCnt="3">
        <dgm:presLayoutVars/>
      </dgm:prSet>
      <dgm:spPr/>
    </dgm:pt>
    <dgm:pt modelId="{B9656980-AE2A-49C5-87C1-45FEA19DAD3B}" type="pres">
      <dgm:prSet presAssocID="{533ABA01-4623-4D48-B7CD-9C7CBC6E38A1}" presName="space" presStyleCnt="0"/>
      <dgm:spPr/>
    </dgm:pt>
    <dgm:pt modelId="{29814F1D-EC77-409B-BA9D-D2C1464D35C9}" type="pres">
      <dgm:prSet presAssocID="{F65A6C93-1A81-42E4-AC28-73AD9905BFD9}" presName="composite" presStyleCnt="0"/>
      <dgm:spPr/>
    </dgm:pt>
    <dgm:pt modelId="{7FB9726E-DCD4-46C7-91F9-92BE6E2E087C}" type="pres">
      <dgm:prSet presAssocID="{F65A6C93-1A81-42E4-AC28-73AD9905BFD9}" presName="parTx" presStyleLbl="alignNode1" presStyleIdx="1" presStyleCnt="3">
        <dgm:presLayoutVars>
          <dgm:chMax val="0"/>
          <dgm:chPref val="0"/>
        </dgm:presLayoutVars>
      </dgm:prSet>
      <dgm:spPr/>
    </dgm:pt>
    <dgm:pt modelId="{241B0E1A-56A2-493E-8019-C1F54AB566B8}" type="pres">
      <dgm:prSet presAssocID="{F65A6C93-1A81-42E4-AC28-73AD9905BFD9}" presName="desTx" presStyleLbl="alignAccFollowNode1" presStyleIdx="1" presStyleCnt="3">
        <dgm:presLayoutVars/>
      </dgm:prSet>
      <dgm:spPr/>
    </dgm:pt>
    <dgm:pt modelId="{DF0D85BA-259A-464C-B9EA-6992FA82A985}" type="pres">
      <dgm:prSet presAssocID="{5077FE25-5258-4A73-A47F-3FC163572272}" presName="space" presStyleCnt="0"/>
      <dgm:spPr/>
    </dgm:pt>
    <dgm:pt modelId="{9A217F75-378B-45BD-92FA-9E67450005EA}" type="pres">
      <dgm:prSet presAssocID="{BCBD31AB-508F-4853-8E81-80890C9515AE}" presName="composite" presStyleCnt="0"/>
      <dgm:spPr/>
    </dgm:pt>
    <dgm:pt modelId="{8F0E43BB-9084-4A15-8657-054C46CACB35}" type="pres">
      <dgm:prSet presAssocID="{BCBD31AB-508F-4853-8E81-80890C9515AE}" presName="parTx" presStyleLbl="alignNode1" presStyleIdx="2" presStyleCnt="3">
        <dgm:presLayoutVars>
          <dgm:chMax val="0"/>
          <dgm:chPref val="0"/>
        </dgm:presLayoutVars>
      </dgm:prSet>
      <dgm:spPr/>
    </dgm:pt>
    <dgm:pt modelId="{4662823C-F102-4B08-BD27-C82AA51C884B}" type="pres">
      <dgm:prSet presAssocID="{BCBD31AB-508F-4853-8E81-80890C9515AE}" presName="desTx" presStyleLbl="alignAccFollowNode1" presStyleIdx="2" presStyleCnt="3">
        <dgm:presLayoutVars/>
      </dgm:prSet>
      <dgm:spPr/>
    </dgm:pt>
  </dgm:ptLst>
  <dgm:cxnLst>
    <dgm:cxn modelId="{33BC1429-D352-4D9A-9353-810A0EB5FAB9}" srcId="{3F922B80-5A95-481D-B435-9B0FC8E078FE}" destId="{ECE94A15-AADE-44A3-8683-E62AC7C50FE6}" srcOrd="0" destOrd="0" parTransId="{9DD30D07-FC77-46CF-B7A6-D7E3893353CA}" sibTransId="{94FA711F-C93F-4979-A167-08E98FF5FC69}"/>
    <dgm:cxn modelId="{B4671F32-8252-4A0C-90CE-975F4DD13A38}" type="presOf" srcId="{3F922B80-5A95-481D-B435-9B0FC8E078FE}" destId="{299CF153-779D-4A78-9D69-11AAAFA23675}" srcOrd="0" destOrd="0" presId="urn:microsoft.com/office/officeart/2016/7/layout/HorizontalActionList"/>
    <dgm:cxn modelId="{52F5FA5C-5843-4E18-A759-238D59EBE05E}" type="presOf" srcId="{B38FEDAD-346C-459B-8F85-A993548BA788}" destId="{4662823C-F102-4B08-BD27-C82AA51C884B}" srcOrd="0" destOrd="0" presId="urn:microsoft.com/office/officeart/2016/7/layout/HorizontalActionList"/>
    <dgm:cxn modelId="{B340CE6C-0601-4B65-8CF4-1CFB8DDC575D}" srcId="{1C5B427D-7158-4CC9-B8AA-3955007B7A11}" destId="{3F922B80-5A95-481D-B435-9B0FC8E078FE}" srcOrd="0" destOrd="0" parTransId="{9F45FC92-58C7-49C6-9BBE-DA5D2A87EDF2}" sibTransId="{533ABA01-4623-4D48-B7CD-9C7CBC6E38A1}"/>
    <dgm:cxn modelId="{160E754E-A757-426F-82F9-5D5B35E3C107}" type="presOf" srcId="{4771B0BF-633E-4E23-AD9C-168DE742BF8B}" destId="{241B0E1A-56A2-493E-8019-C1F54AB566B8}" srcOrd="0" destOrd="0" presId="urn:microsoft.com/office/officeart/2016/7/layout/HorizontalActionList"/>
    <dgm:cxn modelId="{01A1354F-8027-4207-A307-963E7D7CF479}" srcId="{1C5B427D-7158-4CC9-B8AA-3955007B7A11}" destId="{F65A6C93-1A81-42E4-AC28-73AD9905BFD9}" srcOrd="1" destOrd="0" parTransId="{F79AB3E3-CF69-4E35-903E-BE3180DD3B47}" sibTransId="{5077FE25-5258-4A73-A47F-3FC163572272}"/>
    <dgm:cxn modelId="{392B257B-129E-4B17-9D88-0ED77EC13AB2}" type="presOf" srcId="{1C5B427D-7158-4CC9-B8AA-3955007B7A11}" destId="{85F04A1E-53D1-46C1-912B-0C46BA8ECAB3}" srcOrd="0" destOrd="0" presId="urn:microsoft.com/office/officeart/2016/7/layout/HorizontalActionList"/>
    <dgm:cxn modelId="{FB2C2780-813B-422E-B312-F09A1CB47819}" srcId="{F65A6C93-1A81-42E4-AC28-73AD9905BFD9}" destId="{4771B0BF-633E-4E23-AD9C-168DE742BF8B}" srcOrd="0" destOrd="0" parTransId="{0CE79E7C-8ABD-4685-8CDE-A29BC3259696}" sibTransId="{5DFE77F2-8D7E-4286-AD6B-E3607E42D4CB}"/>
    <dgm:cxn modelId="{B3AF7F96-459F-4063-AF2F-BE399A16AB57}" type="presOf" srcId="{F65A6C93-1A81-42E4-AC28-73AD9905BFD9}" destId="{7FB9726E-DCD4-46C7-91F9-92BE6E2E087C}" srcOrd="0" destOrd="0" presId="urn:microsoft.com/office/officeart/2016/7/layout/HorizontalActionList"/>
    <dgm:cxn modelId="{2F498BA7-74B7-432F-A369-8CF8A3F07CA7}" type="presOf" srcId="{BCBD31AB-508F-4853-8E81-80890C9515AE}" destId="{8F0E43BB-9084-4A15-8657-054C46CACB35}" srcOrd="0" destOrd="0" presId="urn:microsoft.com/office/officeart/2016/7/layout/HorizontalActionList"/>
    <dgm:cxn modelId="{1C5D54B5-2589-4C3E-BDF6-472FA151C5D0}" type="presOf" srcId="{ECE94A15-AADE-44A3-8683-E62AC7C50FE6}" destId="{27C0F41D-5ACB-492B-8CE9-233D3CD3089C}" srcOrd="0" destOrd="0" presId="urn:microsoft.com/office/officeart/2016/7/layout/HorizontalActionList"/>
    <dgm:cxn modelId="{9AF113D1-4C08-47E3-8B4F-FFF36DED8D3A}" srcId="{1C5B427D-7158-4CC9-B8AA-3955007B7A11}" destId="{BCBD31AB-508F-4853-8E81-80890C9515AE}" srcOrd="2" destOrd="0" parTransId="{E341E85C-5723-40A2-A54C-752C263D4412}" sibTransId="{489F4AB0-2FCB-4F6F-9C03-B9FC78161240}"/>
    <dgm:cxn modelId="{AC4309E0-D62C-4774-9E3C-40003B4A4E39}" srcId="{BCBD31AB-508F-4853-8E81-80890C9515AE}" destId="{B38FEDAD-346C-459B-8F85-A993548BA788}" srcOrd="0" destOrd="0" parTransId="{B07162F3-211E-4F8F-8399-FFE68B4C289F}" sibTransId="{401A11FC-CD9A-444F-95C4-DCBAFF6A42EC}"/>
    <dgm:cxn modelId="{729581C7-354C-46C7-B2A7-4E92DA251D5B}" type="presParOf" srcId="{85F04A1E-53D1-46C1-912B-0C46BA8ECAB3}" destId="{812FFBD1-A760-4617-8DB8-20A633158EA5}" srcOrd="0" destOrd="0" presId="urn:microsoft.com/office/officeart/2016/7/layout/HorizontalActionList"/>
    <dgm:cxn modelId="{F87240CE-7919-4FC3-8923-F5AA050AFD7E}" type="presParOf" srcId="{812FFBD1-A760-4617-8DB8-20A633158EA5}" destId="{299CF153-779D-4A78-9D69-11AAAFA23675}" srcOrd="0" destOrd="0" presId="urn:microsoft.com/office/officeart/2016/7/layout/HorizontalActionList"/>
    <dgm:cxn modelId="{791DC70A-D8D7-456E-86C8-7B109D141E6D}" type="presParOf" srcId="{812FFBD1-A760-4617-8DB8-20A633158EA5}" destId="{27C0F41D-5ACB-492B-8CE9-233D3CD3089C}" srcOrd="1" destOrd="0" presId="urn:microsoft.com/office/officeart/2016/7/layout/HorizontalActionList"/>
    <dgm:cxn modelId="{7C3B965B-95B8-499F-BDD1-1F4FB6723129}" type="presParOf" srcId="{85F04A1E-53D1-46C1-912B-0C46BA8ECAB3}" destId="{B9656980-AE2A-49C5-87C1-45FEA19DAD3B}" srcOrd="1" destOrd="0" presId="urn:microsoft.com/office/officeart/2016/7/layout/HorizontalActionList"/>
    <dgm:cxn modelId="{19AF557F-679F-4E9A-ADD7-A54239A682AE}" type="presParOf" srcId="{85F04A1E-53D1-46C1-912B-0C46BA8ECAB3}" destId="{29814F1D-EC77-409B-BA9D-D2C1464D35C9}" srcOrd="2" destOrd="0" presId="urn:microsoft.com/office/officeart/2016/7/layout/HorizontalActionList"/>
    <dgm:cxn modelId="{D4972533-C51B-4AB3-BB67-D57EAE121A64}" type="presParOf" srcId="{29814F1D-EC77-409B-BA9D-D2C1464D35C9}" destId="{7FB9726E-DCD4-46C7-91F9-92BE6E2E087C}" srcOrd="0" destOrd="0" presId="urn:microsoft.com/office/officeart/2016/7/layout/HorizontalActionList"/>
    <dgm:cxn modelId="{376F54C7-21D6-45A1-B60C-850F84E3A870}" type="presParOf" srcId="{29814F1D-EC77-409B-BA9D-D2C1464D35C9}" destId="{241B0E1A-56A2-493E-8019-C1F54AB566B8}" srcOrd="1" destOrd="0" presId="urn:microsoft.com/office/officeart/2016/7/layout/HorizontalActionList"/>
    <dgm:cxn modelId="{41C97011-E0ED-4D60-8C81-79834771020B}" type="presParOf" srcId="{85F04A1E-53D1-46C1-912B-0C46BA8ECAB3}" destId="{DF0D85BA-259A-464C-B9EA-6992FA82A985}" srcOrd="3" destOrd="0" presId="urn:microsoft.com/office/officeart/2016/7/layout/HorizontalActionList"/>
    <dgm:cxn modelId="{522BDCF1-6BD7-4C36-B2C8-01159024B056}" type="presParOf" srcId="{85F04A1E-53D1-46C1-912B-0C46BA8ECAB3}" destId="{9A217F75-378B-45BD-92FA-9E67450005EA}" srcOrd="4" destOrd="0" presId="urn:microsoft.com/office/officeart/2016/7/layout/HorizontalActionList"/>
    <dgm:cxn modelId="{B536E52A-5CD5-4A8C-B513-89FA01809E4F}" type="presParOf" srcId="{9A217F75-378B-45BD-92FA-9E67450005EA}" destId="{8F0E43BB-9084-4A15-8657-054C46CACB35}" srcOrd="0" destOrd="0" presId="urn:microsoft.com/office/officeart/2016/7/layout/HorizontalActionList"/>
    <dgm:cxn modelId="{7490C002-1A64-49D4-AE90-BCB5844620B0}" type="presParOf" srcId="{9A217F75-378B-45BD-92FA-9E67450005EA}" destId="{4662823C-F102-4B08-BD27-C82AA51C884B}"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D9D8C3-6232-4912-8783-9C96585E2C4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D74E575-C7E2-4A9F-B987-BFF2FDAC53DE}">
      <dgm:prSet/>
      <dgm:spPr/>
      <dgm:t>
        <a:bodyPr/>
        <a:lstStyle/>
        <a:p>
          <a:pPr>
            <a:lnSpc>
              <a:spcPct val="100000"/>
            </a:lnSpc>
          </a:pPr>
          <a:r>
            <a:rPr lang="en-US"/>
            <a:t>Policies</a:t>
          </a:r>
        </a:p>
      </dgm:t>
    </dgm:pt>
    <dgm:pt modelId="{AF56FA5F-75FA-44F9-89EF-F4D144B35C99}" type="parTrans" cxnId="{35559D42-E126-47D9-BF89-1E13468675AA}">
      <dgm:prSet/>
      <dgm:spPr/>
      <dgm:t>
        <a:bodyPr/>
        <a:lstStyle/>
        <a:p>
          <a:endParaRPr lang="en-US"/>
        </a:p>
      </dgm:t>
    </dgm:pt>
    <dgm:pt modelId="{5DC951FB-8DB0-452A-A414-3FD3C21E1557}" type="sibTrans" cxnId="{35559D42-E126-47D9-BF89-1E13468675AA}">
      <dgm:prSet/>
      <dgm:spPr/>
      <dgm:t>
        <a:bodyPr/>
        <a:lstStyle/>
        <a:p>
          <a:pPr>
            <a:lnSpc>
              <a:spcPct val="100000"/>
            </a:lnSpc>
          </a:pPr>
          <a:endParaRPr lang="en-US"/>
        </a:p>
      </dgm:t>
    </dgm:pt>
    <dgm:pt modelId="{970BD272-D755-4A94-A398-45DBC1B9CA45}">
      <dgm:prSet/>
      <dgm:spPr/>
      <dgm:t>
        <a:bodyPr/>
        <a:lstStyle/>
        <a:p>
          <a:pPr>
            <a:lnSpc>
              <a:spcPct val="100000"/>
            </a:lnSpc>
          </a:pPr>
          <a:r>
            <a:rPr lang="en-US"/>
            <a:t>Definitions</a:t>
          </a:r>
        </a:p>
      </dgm:t>
    </dgm:pt>
    <dgm:pt modelId="{084A7751-8CA5-4912-BDA5-95A1A17E11F1}" type="parTrans" cxnId="{8ECC10B2-77F4-4A5D-A4AD-F6827E56BA7F}">
      <dgm:prSet/>
      <dgm:spPr/>
      <dgm:t>
        <a:bodyPr/>
        <a:lstStyle/>
        <a:p>
          <a:endParaRPr lang="en-US"/>
        </a:p>
      </dgm:t>
    </dgm:pt>
    <dgm:pt modelId="{AF74CC5D-2B79-45A3-B4C2-C28E202E53A2}" type="sibTrans" cxnId="{8ECC10B2-77F4-4A5D-A4AD-F6827E56BA7F}">
      <dgm:prSet/>
      <dgm:spPr/>
      <dgm:t>
        <a:bodyPr/>
        <a:lstStyle/>
        <a:p>
          <a:pPr>
            <a:lnSpc>
              <a:spcPct val="100000"/>
            </a:lnSpc>
          </a:pPr>
          <a:endParaRPr lang="en-US"/>
        </a:p>
      </dgm:t>
    </dgm:pt>
    <dgm:pt modelId="{5B73D1A2-7A9D-48E9-AF82-31F975A58E6D}">
      <dgm:prSet/>
      <dgm:spPr/>
      <dgm:t>
        <a:bodyPr/>
        <a:lstStyle/>
        <a:p>
          <a:pPr>
            <a:lnSpc>
              <a:spcPct val="100000"/>
            </a:lnSpc>
          </a:pPr>
          <a:r>
            <a:rPr lang="en-US"/>
            <a:t>Metrics</a:t>
          </a:r>
        </a:p>
      </dgm:t>
    </dgm:pt>
    <dgm:pt modelId="{099F4E6A-525F-4009-8CC6-46D1B15FA313}" type="parTrans" cxnId="{41B6221A-FD94-4AFC-A19B-17ED55158B64}">
      <dgm:prSet/>
      <dgm:spPr/>
      <dgm:t>
        <a:bodyPr/>
        <a:lstStyle/>
        <a:p>
          <a:endParaRPr lang="en-US"/>
        </a:p>
      </dgm:t>
    </dgm:pt>
    <dgm:pt modelId="{37AC8526-CD00-4BC5-9393-681A4E79996F}" type="sibTrans" cxnId="{41B6221A-FD94-4AFC-A19B-17ED55158B64}">
      <dgm:prSet/>
      <dgm:spPr/>
      <dgm:t>
        <a:bodyPr/>
        <a:lstStyle/>
        <a:p>
          <a:pPr>
            <a:lnSpc>
              <a:spcPct val="100000"/>
            </a:lnSpc>
          </a:pPr>
          <a:endParaRPr lang="en-US"/>
        </a:p>
      </dgm:t>
    </dgm:pt>
    <dgm:pt modelId="{0D330F87-61A6-492F-8A57-313DDD9D6B37}">
      <dgm:prSet/>
      <dgm:spPr/>
      <dgm:t>
        <a:bodyPr/>
        <a:lstStyle/>
        <a:p>
          <a:pPr>
            <a:lnSpc>
              <a:spcPct val="100000"/>
            </a:lnSpc>
          </a:pPr>
          <a:r>
            <a:rPr lang="en-US" dirty="0"/>
            <a:t>Lifecycle</a:t>
          </a:r>
        </a:p>
      </dgm:t>
    </dgm:pt>
    <dgm:pt modelId="{5CE0A6B3-2CED-4A02-A54D-57FE28C99116}" type="parTrans" cxnId="{41B30317-8952-464C-94D2-B3A1C9FBC955}">
      <dgm:prSet/>
      <dgm:spPr/>
      <dgm:t>
        <a:bodyPr/>
        <a:lstStyle/>
        <a:p>
          <a:endParaRPr lang="en-US"/>
        </a:p>
      </dgm:t>
    </dgm:pt>
    <dgm:pt modelId="{37B5FD8A-3BD6-430A-9F56-35447420194E}" type="sibTrans" cxnId="{41B30317-8952-464C-94D2-B3A1C9FBC955}">
      <dgm:prSet/>
      <dgm:spPr/>
      <dgm:t>
        <a:bodyPr/>
        <a:lstStyle/>
        <a:p>
          <a:pPr>
            <a:lnSpc>
              <a:spcPct val="100000"/>
            </a:lnSpc>
          </a:pPr>
          <a:endParaRPr lang="en-US"/>
        </a:p>
      </dgm:t>
    </dgm:pt>
    <dgm:pt modelId="{057D62FD-6C97-44DA-BA77-7D41DE097F6D}">
      <dgm:prSet/>
      <dgm:spPr/>
      <dgm:t>
        <a:bodyPr/>
        <a:lstStyle/>
        <a:p>
          <a:pPr>
            <a:lnSpc>
              <a:spcPct val="100000"/>
            </a:lnSpc>
          </a:pPr>
          <a:r>
            <a:rPr lang="en-US" dirty="0"/>
            <a:t>Active and Ongoing Initiative</a:t>
          </a:r>
        </a:p>
      </dgm:t>
    </dgm:pt>
    <dgm:pt modelId="{8195FA05-0A58-406F-8DDF-8C24A66D79EC}" type="parTrans" cxnId="{E7A984EB-D410-4089-9B80-F9BE190E8EB8}">
      <dgm:prSet/>
      <dgm:spPr/>
      <dgm:t>
        <a:bodyPr/>
        <a:lstStyle/>
        <a:p>
          <a:endParaRPr lang="en-US"/>
        </a:p>
      </dgm:t>
    </dgm:pt>
    <dgm:pt modelId="{159904D3-B027-42A1-9111-1B334BE419A5}" type="sibTrans" cxnId="{E7A984EB-D410-4089-9B80-F9BE190E8EB8}">
      <dgm:prSet/>
      <dgm:spPr/>
      <dgm:t>
        <a:bodyPr/>
        <a:lstStyle/>
        <a:p>
          <a:endParaRPr lang="en-US"/>
        </a:p>
      </dgm:t>
    </dgm:pt>
    <dgm:pt modelId="{72986B6E-E843-4A63-84D9-D8FA629643FD}" type="pres">
      <dgm:prSet presAssocID="{A8D9D8C3-6232-4912-8783-9C96585E2C44}" presName="root" presStyleCnt="0">
        <dgm:presLayoutVars>
          <dgm:dir/>
          <dgm:resizeHandles val="exact"/>
        </dgm:presLayoutVars>
      </dgm:prSet>
      <dgm:spPr/>
    </dgm:pt>
    <dgm:pt modelId="{D8A766EE-F91C-4EE8-998F-C8D07A66861D}" type="pres">
      <dgm:prSet presAssocID="{A8D9D8C3-6232-4912-8783-9C96585E2C44}" presName="container" presStyleCnt="0">
        <dgm:presLayoutVars>
          <dgm:dir/>
          <dgm:resizeHandles val="exact"/>
        </dgm:presLayoutVars>
      </dgm:prSet>
      <dgm:spPr/>
    </dgm:pt>
    <dgm:pt modelId="{EC0FE31A-0E0E-4702-A0C8-BD517DCD1ECF}" type="pres">
      <dgm:prSet presAssocID="{FD74E575-C7E2-4A9F-B987-BFF2FDAC53DE}" presName="compNode" presStyleCnt="0"/>
      <dgm:spPr/>
    </dgm:pt>
    <dgm:pt modelId="{93EA9353-5E17-4974-A1AD-9FA9B419B1C0}" type="pres">
      <dgm:prSet presAssocID="{FD74E575-C7E2-4A9F-B987-BFF2FDAC53DE}" presName="iconBgRect" presStyleLbl="bgShp" presStyleIdx="0" presStyleCnt="5"/>
      <dgm:spPr/>
    </dgm:pt>
    <dgm:pt modelId="{58B94E1F-7C21-47CC-929F-8D63D4EAB812}" type="pres">
      <dgm:prSet presAssocID="{FD74E575-C7E2-4A9F-B987-BFF2FDAC53DE}"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2547AFDC-CE42-414C-AC4B-5F69D622E314}" type="pres">
      <dgm:prSet presAssocID="{FD74E575-C7E2-4A9F-B987-BFF2FDAC53DE}" presName="spaceRect" presStyleCnt="0"/>
      <dgm:spPr/>
    </dgm:pt>
    <dgm:pt modelId="{D5D90564-92BE-49F7-985D-AC328121763C}" type="pres">
      <dgm:prSet presAssocID="{FD74E575-C7E2-4A9F-B987-BFF2FDAC53DE}" presName="textRect" presStyleLbl="revTx" presStyleIdx="0" presStyleCnt="5">
        <dgm:presLayoutVars>
          <dgm:chMax val="1"/>
          <dgm:chPref val="1"/>
        </dgm:presLayoutVars>
      </dgm:prSet>
      <dgm:spPr/>
    </dgm:pt>
    <dgm:pt modelId="{765959DF-78DA-4B85-9DDD-414D04586E13}" type="pres">
      <dgm:prSet presAssocID="{5DC951FB-8DB0-452A-A414-3FD3C21E1557}" presName="sibTrans" presStyleLbl="sibTrans2D1" presStyleIdx="0" presStyleCnt="0"/>
      <dgm:spPr/>
    </dgm:pt>
    <dgm:pt modelId="{CE095214-2EAC-43E9-8949-DF87245D0F39}" type="pres">
      <dgm:prSet presAssocID="{970BD272-D755-4A94-A398-45DBC1B9CA45}" presName="compNode" presStyleCnt="0"/>
      <dgm:spPr/>
    </dgm:pt>
    <dgm:pt modelId="{BD26B76F-87A1-4166-8610-E92062697E35}" type="pres">
      <dgm:prSet presAssocID="{970BD272-D755-4A94-A398-45DBC1B9CA45}" presName="iconBgRect" presStyleLbl="bgShp" presStyleIdx="1" presStyleCnt="5"/>
      <dgm:spPr/>
    </dgm:pt>
    <dgm:pt modelId="{3F6FFC35-5745-482C-8FCA-90DFBA3831A5}" type="pres">
      <dgm:prSet presAssocID="{970BD272-D755-4A94-A398-45DBC1B9CA45}"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832C3E92-68C9-4F02-A259-EA04F7EC91B8}" type="pres">
      <dgm:prSet presAssocID="{970BD272-D755-4A94-A398-45DBC1B9CA45}" presName="spaceRect" presStyleCnt="0"/>
      <dgm:spPr/>
    </dgm:pt>
    <dgm:pt modelId="{E7381114-6719-47C1-B490-CE8498C2304E}" type="pres">
      <dgm:prSet presAssocID="{970BD272-D755-4A94-A398-45DBC1B9CA45}" presName="textRect" presStyleLbl="revTx" presStyleIdx="1" presStyleCnt="5">
        <dgm:presLayoutVars>
          <dgm:chMax val="1"/>
          <dgm:chPref val="1"/>
        </dgm:presLayoutVars>
      </dgm:prSet>
      <dgm:spPr/>
    </dgm:pt>
    <dgm:pt modelId="{AE570BE5-18B3-41E1-9D31-1D1B4CEC09C2}" type="pres">
      <dgm:prSet presAssocID="{AF74CC5D-2B79-45A3-B4C2-C28E202E53A2}" presName="sibTrans" presStyleLbl="sibTrans2D1" presStyleIdx="0" presStyleCnt="0"/>
      <dgm:spPr/>
    </dgm:pt>
    <dgm:pt modelId="{C34CB3CA-2CDB-4560-B646-C21A74B6E08A}" type="pres">
      <dgm:prSet presAssocID="{5B73D1A2-7A9D-48E9-AF82-31F975A58E6D}" presName="compNode" presStyleCnt="0"/>
      <dgm:spPr/>
    </dgm:pt>
    <dgm:pt modelId="{43B77074-1F5D-4BA1-852B-0BE6C51666B9}" type="pres">
      <dgm:prSet presAssocID="{5B73D1A2-7A9D-48E9-AF82-31F975A58E6D}" presName="iconBgRect" presStyleLbl="bgShp" presStyleIdx="2" presStyleCnt="5"/>
      <dgm:spPr/>
    </dgm:pt>
    <dgm:pt modelId="{46058679-4494-4DAB-92A4-9599D8DA06DC}" type="pres">
      <dgm:prSet presAssocID="{5B73D1A2-7A9D-48E9-AF82-31F975A58E6D}"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20BB4391-75E1-4ADE-8542-9D49AA675309}" type="pres">
      <dgm:prSet presAssocID="{5B73D1A2-7A9D-48E9-AF82-31F975A58E6D}" presName="spaceRect" presStyleCnt="0"/>
      <dgm:spPr/>
    </dgm:pt>
    <dgm:pt modelId="{38B007EA-762C-4862-988A-2D5AC45E711A}" type="pres">
      <dgm:prSet presAssocID="{5B73D1A2-7A9D-48E9-AF82-31F975A58E6D}" presName="textRect" presStyleLbl="revTx" presStyleIdx="2" presStyleCnt="5">
        <dgm:presLayoutVars>
          <dgm:chMax val="1"/>
          <dgm:chPref val="1"/>
        </dgm:presLayoutVars>
      </dgm:prSet>
      <dgm:spPr/>
    </dgm:pt>
    <dgm:pt modelId="{1F9D04E3-37C0-482A-9162-590392CEE43E}" type="pres">
      <dgm:prSet presAssocID="{37AC8526-CD00-4BC5-9393-681A4E79996F}" presName="sibTrans" presStyleLbl="sibTrans2D1" presStyleIdx="0" presStyleCnt="0"/>
      <dgm:spPr/>
    </dgm:pt>
    <dgm:pt modelId="{C87F7D4B-E078-4529-8C9B-AA67459F188B}" type="pres">
      <dgm:prSet presAssocID="{0D330F87-61A6-492F-8A57-313DDD9D6B37}" presName="compNode" presStyleCnt="0"/>
      <dgm:spPr/>
    </dgm:pt>
    <dgm:pt modelId="{DA6E5C80-5E6C-4059-B228-8949FE66C50A}" type="pres">
      <dgm:prSet presAssocID="{0D330F87-61A6-492F-8A57-313DDD9D6B37}" presName="iconBgRect" presStyleLbl="bgShp" presStyleIdx="3" presStyleCnt="5"/>
      <dgm:spPr/>
    </dgm:pt>
    <dgm:pt modelId="{91C0860C-2D1D-4DF9-8156-63CDB6889D9E}" type="pres">
      <dgm:prSet presAssocID="{0D330F87-61A6-492F-8A57-313DDD9D6B37}"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A3A6D546-CAD1-457F-BD9C-C1DB2039E802}" type="pres">
      <dgm:prSet presAssocID="{0D330F87-61A6-492F-8A57-313DDD9D6B37}" presName="spaceRect" presStyleCnt="0"/>
      <dgm:spPr/>
    </dgm:pt>
    <dgm:pt modelId="{FB12AA22-3330-43B3-9AB5-4FB4A649592A}" type="pres">
      <dgm:prSet presAssocID="{0D330F87-61A6-492F-8A57-313DDD9D6B37}" presName="textRect" presStyleLbl="revTx" presStyleIdx="3" presStyleCnt="5">
        <dgm:presLayoutVars>
          <dgm:chMax val="1"/>
          <dgm:chPref val="1"/>
        </dgm:presLayoutVars>
      </dgm:prSet>
      <dgm:spPr/>
    </dgm:pt>
    <dgm:pt modelId="{EEE7C5FE-A5AB-4F27-A762-A9C4C019B8CD}" type="pres">
      <dgm:prSet presAssocID="{37B5FD8A-3BD6-430A-9F56-35447420194E}" presName="sibTrans" presStyleLbl="sibTrans2D1" presStyleIdx="0" presStyleCnt="0"/>
      <dgm:spPr/>
    </dgm:pt>
    <dgm:pt modelId="{6790B7BE-0E0E-4E25-B606-2821341F0A32}" type="pres">
      <dgm:prSet presAssocID="{057D62FD-6C97-44DA-BA77-7D41DE097F6D}" presName="compNode" presStyleCnt="0"/>
      <dgm:spPr/>
    </dgm:pt>
    <dgm:pt modelId="{2B863EF0-DD83-4033-B85E-ADF7B1630130}" type="pres">
      <dgm:prSet presAssocID="{057D62FD-6C97-44DA-BA77-7D41DE097F6D}" presName="iconBgRect" presStyleLbl="bgShp" presStyleIdx="4" presStyleCnt="5"/>
      <dgm:spPr/>
    </dgm:pt>
    <dgm:pt modelId="{BD89318A-8E9A-403D-9512-99839D669510}" type="pres">
      <dgm:prSet presAssocID="{057D62FD-6C97-44DA-BA77-7D41DE097F6D}"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565F5AD2-2FC7-4468-A3A4-C0E5B8AEB451}" type="pres">
      <dgm:prSet presAssocID="{057D62FD-6C97-44DA-BA77-7D41DE097F6D}" presName="spaceRect" presStyleCnt="0"/>
      <dgm:spPr/>
    </dgm:pt>
    <dgm:pt modelId="{85931A0E-7B43-41F7-AEC9-C318B88AEA27}" type="pres">
      <dgm:prSet presAssocID="{057D62FD-6C97-44DA-BA77-7D41DE097F6D}" presName="textRect" presStyleLbl="revTx" presStyleIdx="4" presStyleCnt="5">
        <dgm:presLayoutVars>
          <dgm:chMax val="1"/>
          <dgm:chPref val="1"/>
        </dgm:presLayoutVars>
      </dgm:prSet>
      <dgm:spPr/>
    </dgm:pt>
  </dgm:ptLst>
  <dgm:cxnLst>
    <dgm:cxn modelId="{41B30317-8952-464C-94D2-B3A1C9FBC955}" srcId="{A8D9D8C3-6232-4912-8783-9C96585E2C44}" destId="{0D330F87-61A6-492F-8A57-313DDD9D6B37}" srcOrd="3" destOrd="0" parTransId="{5CE0A6B3-2CED-4A02-A54D-57FE28C99116}" sibTransId="{37B5FD8A-3BD6-430A-9F56-35447420194E}"/>
    <dgm:cxn modelId="{41B6221A-FD94-4AFC-A19B-17ED55158B64}" srcId="{A8D9D8C3-6232-4912-8783-9C96585E2C44}" destId="{5B73D1A2-7A9D-48E9-AF82-31F975A58E6D}" srcOrd="2" destOrd="0" parTransId="{099F4E6A-525F-4009-8CC6-46D1B15FA313}" sibTransId="{37AC8526-CD00-4BC5-9393-681A4E79996F}"/>
    <dgm:cxn modelId="{45976F2F-C871-452A-AFB4-8B47B8744A99}" type="presOf" srcId="{970BD272-D755-4A94-A398-45DBC1B9CA45}" destId="{E7381114-6719-47C1-B490-CE8498C2304E}" srcOrd="0" destOrd="0" presId="urn:microsoft.com/office/officeart/2018/2/layout/IconCircleList"/>
    <dgm:cxn modelId="{2E1BDB36-929B-43B0-8777-1354C2046F7C}" type="presOf" srcId="{A8D9D8C3-6232-4912-8783-9C96585E2C44}" destId="{72986B6E-E843-4A63-84D9-D8FA629643FD}" srcOrd="0" destOrd="0" presId="urn:microsoft.com/office/officeart/2018/2/layout/IconCircleList"/>
    <dgm:cxn modelId="{9E75AE5C-3071-45DF-95D9-1C955BB0F437}" type="presOf" srcId="{0D330F87-61A6-492F-8A57-313DDD9D6B37}" destId="{FB12AA22-3330-43B3-9AB5-4FB4A649592A}" srcOrd="0" destOrd="0" presId="urn:microsoft.com/office/officeart/2018/2/layout/IconCircleList"/>
    <dgm:cxn modelId="{35559D42-E126-47D9-BF89-1E13468675AA}" srcId="{A8D9D8C3-6232-4912-8783-9C96585E2C44}" destId="{FD74E575-C7E2-4A9F-B987-BFF2FDAC53DE}" srcOrd="0" destOrd="0" parTransId="{AF56FA5F-75FA-44F9-89EF-F4D144B35C99}" sibTransId="{5DC951FB-8DB0-452A-A414-3FD3C21E1557}"/>
    <dgm:cxn modelId="{4B5B8852-6A5D-4C7C-BAD5-0B019FD88E81}" type="presOf" srcId="{37B5FD8A-3BD6-430A-9F56-35447420194E}" destId="{EEE7C5FE-A5AB-4F27-A762-A9C4C019B8CD}" srcOrd="0" destOrd="0" presId="urn:microsoft.com/office/officeart/2018/2/layout/IconCircleList"/>
    <dgm:cxn modelId="{8E0FE977-C321-4C77-B852-70C082867228}" type="presOf" srcId="{057D62FD-6C97-44DA-BA77-7D41DE097F6D}" destId="{85931A0E-7B43-41F7-AEC9-C318B88AEA27}" srcOrd="0" destOrd="0" presId="urn:microsoft.com/office/officeart/2018/2/layout/IconCircleList"/>
    <dgm:cxn modelId="{CCA18F96-066F-4F6E-A78D-13301F06325C}" type="presOf" srcId="{5B73D1A2-7A9D-48E9-AF82-31F975A58E6D}" destId="{38B007EA-762C-4862-988A-2D5AC45E711A}" srcOrd="0" destOrd="0" presId="urn:microsoft.com/office/officeart/2018/2/layout/IconCircleList"/>
    <dgm:cxn modelId="{19252597-1465-43FC-B234-61AF6175B4C9}" type="presOf" srcId="{5DC951FB-8DB0-452A-A414-3FD3C21E1557}" destId="{765959DF-78DA-4B85-9DDD-414D04586E13}" srcOrd="0" destOrd="0" presId="urn:microsoft.com/office/officeart/2018/2/layout/IconCircleList"/>
    <dgm:cxn modelId="{CD2B18AA-856A-438A-8FBD-F19AD512DC40}" type="presOf" srcId="{AF74CC5D-2B79-45A3-B4C2-C28E202E53A2}" destId="{AE570BE5-18B3-41E1-9D31-1D1B4CEC09C2}" srcOrd="0" destOrd="0" presId="urn:microsoft.com/office/officeart/2018/2/layout/IconCircleList"/>
    <dgm:cxn modelId="{8ECC10B2-77F4-4A5D-A4AD-F6827E56BA7F}" srcId="{A8D9D8C3-6232-4912-8783-9C96585E2C44}" destId="{970BD272-D755-4A94-A398-45DBC1B9CA45}" srcOrd="1" destOrd="0" parTransId="{084A7751-8CA5-4912-BDA5-95A1A17E11F1}" sibTransId="{AF74CC5D-2B79-45A3-B4C2-C28E202E53A2}"/>
    <dgm:cxn modelId="{EF3A7AB4-016F-45A9-9943-4E38AD89E275}" type="presOf" srcId="{FD74E575-C7E2-4A9F-B987-BFF2FDAC53DE}" destId="{D5D90564-92BE-49F7-985D-AC328121763C}" srcOrd="0" destOrd="0" presId="urn:microsoft.com/office/officeart/2018/2/layout/IconCircleList"/>
    <dgm:cxn modelId="{D80F0BCF-FE90-4570-962B-941F50AEEC7B}" type="presOf" srcId="{37AC8526-CD00-4BC5-9393-681A4E79996F}" destId="{1F9D04E3-37C0-482A-9162-590392CEE43E}" srcOrd="0" destOrd="0" presId="urn:microsoft.com/office/officeart/2018/2/layout/IconCircleList"/>
    <dgm:cxn modelId="{E7A984EB-D410-4089-9B80-F9BE190E8EB8}" srcId="{A8D9D8C3-6232-4912-8783-9C96585E2C44}" destId="{057D62FD-6C97-44DA-BA77-7D41DE097F6D}" srcOrd="4" destOrd="0" parTransId="{8195FA05-0A58-406F-8DDF-8C24A66D79EC}" sibTransId="{159904D3-B027-42A1-9111-1B334BE419A5}"/>
    <dgm:cxn modelId="{0B885AC3-6929-416F-BBAD-FC601FB7E84D}" type="presParOf" srcId="{72986B6E-E843-4A63-84D9-D8FA629643FD}" destId="{D8A766EE-F91C-4EE8-998F-C8D07A66861D}" srcOrd="0" destOrd="0" presId="urn:microsoft.com/office/officeart/2018/2/layout/IconCircleList"/>
    <dgm:cxn modelId="{AA707CD8-2653-4032-8287-E7BA178FA62E}" type="presParOf" srcId="{D8A766EE-F91C-4EE8-998F-C8D07A66861D}" destId="{EC0FE31A-0E0E-4702-A0C8-BD517DCD1ECF}" srcOrd="0" destOrd="0" presId="urn:microsoft.com/office/officeart/2018/2/layout/IconCircleList"/>
    <dgm:cxn modelId="{0DBA8E36-7C0A-4E03-81DF-5498E10E15B5}" type="presParOf" srcId="{EC0FE31A-0E0E-4702-A0C8-BD517DCD1ECF}" destId="{93EA9353-5E17-4974-A1AD-9FA9B419B1C0}" srcOrd="0" destOrd="0" presId="urn:microsoft.com/office/officeart/2018/2/layout/IconCircleList"/>
    <dgm:cxn modelId="{96E99E8C-C302-4F93-86A8-83EDF9BAF1A4}" type="presParOf" srcId="{EC0FE31A-0E0E-4702-A0C8-BD517DCD1ECF}" destId="{58B94E1F-7C21-47CC-929F-8D63D4EAB812}" srcOrd="1" destOrd="0" presId="urn:microsoft.com/office/officeart/2018/2/layout/IconCircleList"/>
    <dgm:cxn modelId="{19403E0F-E78C-4BF1-A101-B44DC8691B25}" type="presParOf" srcId="{EC0FE31A-0E0E-4702-A0C8-BD517DCD1ECF}" destId="{2547AFDC-CE42-414C-AC4B-5F69D622E314}" srcOrd="2" destOrd="0" presId="urn:microsoft.com/office/officeart/2018/2/layout/IconCircleList"/>
    <dgm:cxn modelId="{85DEBAED-11E6-4DF6-918B-2BF7B718D8F3}" type="presParOf" srcId="{EC0FE31A-0E0E-4702-A0C8-BD517DCD1ECF}" destId="{D5D90564-92BE-49F7-985D-AC328121763C}" srcOrd="3" destOrd="0" presId="urn:microsoft.com/office/officeart/2018/2/layout/IconCircleList"/>
    <dgm:cxn modelId="{7CFA2BB1-066F-4703-848F-C659317D1F30}" type="presParOf" srcId="{D8A766EE-F91C-4EE8-998F-C8D07A66861D}" destId="{765959DF-78DA-4B85-9DDD-414D04586E13}" srcOrd="1" destOrd="0" presId="urn:microsoft.com/office/officeart/2018/2/layout/IconCircleList"/>
    <dgm:cxn modelId="{70CF4222-0F62-441B-BBC5-940F58778F53}" type="presParOf" srcId="{D8A766EE-F91C-4EE8-998F-C8D07A66861D}" destId="{CE095214-2EAC-43E9-8949-DF87245D0F39}" srcOrd="2" destOrd="0" presId="urn:microsoft.com/office/officeart/2018/2/layout/IconCircleList"/>
    <dgm:cxn modelId="{24BC21E7-DDDA-439F-B71C-1425139A9F30}" type="presParOf" srcId="{CE095214-2EAC-43E9-8949-DF87245D0F39}" destId="{BD26B76F-87A1-4166-8610-E92062697E35}" srcOrd="0" destOrd="0" presId="urn:microsoft.com/office/officeart/2018/2/layout/IconCircleList"/>
    <dgm:cxn modelId="{572B02A2-60F3-491A-94FD-3231D8A8C2E9}" type="presParOf" srcId="{CE095214-2EAC-43E9-8949-DF87245D0F39}" destId="{3F6FFC35-5745-482C-8FCA-90DFBA3831A5}" srcOrd="1" destOrd="0" presId="urn:microsoft.com/office/officeart/2018/2/layout/IconCircleList"/>
    <dgm:cxn modelId="{CD00DB1B-66A1-43FA-98E6-3FEC1F02D00E}" type="presParOf" srcId="{CE095214-2EAC-43E9-8949-DF87245D0F39}" destId="{832C3E92-68C9-4F02-A259-EA04F7EC91B8}" srcOrd="2" destOrd="0" presId="urn:microsoft.com/office/officeart/2018/2/layout/IconCircleList"/>
    <dgm:cxn modelId="{08FB6BBC-872E-4EB4-8E63-03C62958C738}" type="presParOf" srcId="{CE095214-2EAC-43E9-8949-DF87245D0F39}" destId="{E7381114-6719-47C1-B490-CE8498C2304E}" srcOrd="3" destOrd="0" presId="urn:microsoft.com/office/officeart/2018/2/layout/IconCircleList"/>
    <dgm:cxn modelId="{A39033C6-8404-48AF-8A14-FC8C402F8C7B}" type="presParOf" srcId="{D8A766EE-F91C-4EE8-998F-C8D07A66861D}" destId="{AE570BE5-18B3-41E1-9D31-1D1B4CEC09C2}" srcOrd="3" destOrd="0" presId="urn:microsoft.com/office/officeart/2018/2/layout/IconCircleList"/>
    <dgm:cxn modelId="{15D5811D-02C0-46C4-AA0E-C056A31D6F7F}" type="presParOf" srcId="{D8A766EE-F91C-4EE8-998F-C8D07A66861D}" destId="{C34CB3CA-2CDB-4560-B646-C21A74B6E08A}" srcOrd="4" destOrd="0" presId="urn:microsoft.com/office/officeart/2018/2/layout/IconCircleList"/>
    <dgm:cxn modelId="{60CCE468-76B8-43F8-BC63-C50CA2A4C7FC}" type="presParOf" srcId="{C34CB3CA-2CDB-4560-B646-C21A74B6E08A}" destId="{43B77074-1F5D-4BA1-852B-0BE6C51666B9}" srcOrd="0" destOrd="0" presId="urn:microsoft.com/office/officeart/2018/2/layout/IconCircleList"/>
    <dgm:cxn modelId="{26CDC870-05FE-4708-9512-571D03FACD5A}" type="presParOf" srcId="{C34CB3CA-2CDB-4560-B646-C21A74B6E08A}" destId="{46058679-4494-4DAB-92A4-9599D8DA06DC}" srcOrd="1" destOrd="0" presId="urn:microsoft.com/office/officeart/2018/2/layout/IconCircleList"/>
    <dgm:cxn modelId="{8E477F0D-BA0A-4AAB-8A4F-5B1460FEF464}" type="presParOf" srcId="{C34CB3CA-2CDB-4560-B646-C21A74B6E08A}" destId="{20BB4391-75E1-4ADE-8542-9D49AA675309}" srcOrd="2" destOrd="0" presId="urn:microsoft.com/office/officeart/2018/2/layout/IconCircleList"/>
    <dgm:cxn modelId="{239CD358-891E-4C67-AE10-8B4598AFBE52}" type="presParOf" srcId="{C34CB3CA-2CDB-4560-B646-C21A74B6E08A}" destId="{38B007EA-762C-4862-988A-2D5AC45E711A}" srcOrd="3" destOrd="0" presId="urn:microsoft.com/office/officeart/2018/2/layout/IconCircleList"/>
    <dgm:cxn modelId="{1F6B8140-46EE-45F7-9CA9-409B4B6ED1AE}" type="presParOf" srcId="{D8A766EE-F91C-4EE8-998F-C8D07A66861D}" destId="{1F9D04E3-37C0-482A-9162-590392CEE43E}" srcOrd="5" destOrd="0" presId="urn:microsoft.com/office/officeart/2018/2/layout/IconCircleList"/>
    <dgm:cxn modelId="{E997F916-F47F-43AE-8574-FEBFE314099E}" type="presParOf" srcId="{D8A766EE-F91C-4EE8-998F-C8D07A66861D}" destId="{C87F7D4B-E078-4529-8C9B-AA67459F188B}" srcOrd="6" destOrd="0" presId="urn:microsoft.com/office/officeart/2018/2/layout/IconCircleList"/>
    <dgm:cxn modelId="{DA599031-5202-4B1A-ABB1-9310508E9B3C}" type="presParOf" srcId="{C87F7D4B-E078-4529-8C9B-AA67459F188B}" destId="{DA6E5C80-5E6C-4059-B228-8949FE66C50A}" srcOrd="0" destOrd="0" presId="urn:microsoft.com/office/officeart/2018/2/layout/IconCircleList"/>
    <dgm:cxn modelId="{2FFC4212-0511-4002-AEF9-3E602B473093}" type="presParOf" srcId="{C87F7D4B-E078-4529-8C9B-AA67459F188B}" destId="{91C0860C-2D1D-4DF9-8156-63CDB6889D9E}" srcOrd="1" destOrd="0" presId="urn:microsoft.com/office/officeart/2018/2/layout/IconCircleList"/>
    <dgm:cxn modelId="{83EBA6FB-ED45-49A4-AA8B-F29D4E15A0D8}" type="presParOf" srcId="{C87F7D4B-E078-4529-8C9B-AA67459F188B}" destId="{A3A6D546-CAD1-457F-BD9C-C1DB2039E802}" srcOrd="2" destOrd="0" presId="urn:microsoft.com/office/officeart/2018/2/layout/IconCircleList"/>
    <dgm:cxn modelId="{F87329E5-3062-4584-8D22-1224B18999C5}" type="presParOf" srcId="{C87F7D4B-E078-4529-8C9B-AA67459F188B}" destId="{FB12AA22-3330-43B3-9AB5-4FB4A649592A}" srcOrd="3" destOrd="0" presId="urn:microsoft.com/office/officeart/2018/2/layout/IconCircleList"/>
    <dgm:cxn modelId="{250E2979-7D31-42A5-933D-9B3BBF453A31}" type="presParOf" srcId="{D8A766EE-F91C-4EE8-998F-C8D07A66861D}" destId="{EEE7C5FE-A5AB-4F27-A762-A9C4C019B8CD}" srcOrd="7" destOrd="0" presId="urn:microsoft.com/office/officeart/2018/2/layout/IconCircleList"/>
    <dgm:cxn modelId="{49B12417-7741-40A2-A7C8-3FD579F55429}" type="presParOf" srcId="{D8A766EE-F91C-4EE8-998F-C8D07A66861D}" destId="{6790B7BE-0E0E-4E25-B606-2821341F0A32}" srcOrd="8" destOrd="0" presId="urn:microsoft.com/office/officeart/2018/2/layout/IconCircleList"/>
    <dgm:cxn modelId="{1E3AB7A8-4D17-4F78-ABD6-BDC45675C109}" type="presParOf" srcId="{6790B7BE-0E0E-4E25-B606-2821341F0A32}" destId="{2B863EF0-DD83-4033-B85E-ADF7B1630130}" srcOrd="0" destOrd="0" presId="urn:microsoft.com/office/officeart/2018/2/layout/IconCircleList"/>
    <dgm:cxn modelId="{1BBB4753-CF67-4732-934A-C26BAF181F7F}" type="presParOf" srcId="{6790B7BE-0E0E-4E25-B606-2821341F0A32}" destId="{BD89318A-8E9A-403D-9512-99839D669510}" srcOrd="1" destOrd="0" presId="urn:microsoft.com/office/officeart/2018/2/layout/IconCircleList"/>
    <dgm:cxn modelId="{9A7058E3-F2CF-436F-8516-9BE1B746DDB9}" type="presParOf" srcId="{6790B7BE-0E0E-4E25-B606-2821341F0A32}" destId="{565F5AD2-2FC7-4468-A3A4-C0E5B8AEB451}" srcOrd="2" destOrd="0" presId="urn:microsoft.com/office/officeart/2018/2/layout/IconCircleList"/>
    <dgm:cxn modelId="{F432E865-FE05-4C8D-8C02-E3F66448B164}" type="presParOf" srcId="{6790B7BE-0E0E-4E25-B606-2821341F0A32}" destId="{85931A0E-7B43-41F7-AEC9-C318B88AEA2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54D901-13CE-4B70-A1C2-59AF3C3F3B5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EAD55D97-48FD-4478-801E-070A9369C3E7}">
      <dgm:prSet phldrT="[Text]"/>
      <dgm:spPr>
        <a:solidFill>
          <a:schemeClr val="tx2">
            <a:lumMod val="60000"/>
            <a:lumOff val="40000"/>
          </a:schemeClr>
        </a:solidFill>
      </dgm:spPr>
      <dgm:t>
        <a:bodyPr/>
        <a:lstStyle/>
        <a:p>
          <a:r>
            <a:rPr lang="en-US" dirty="0"/>
            <a:t>Agency maintains their incident records via their </a:t>
          </a:r>
          <a:r>
            <a:rPr lang="en-US" b="1" u="sng" dirty="0"/>
            <a:t>local Records Management System (RMS) or other storage as their system of record</a:t>
          </a:r>
          <a:r>
            <a:rPr lang="en-US" b="1" dirty="0"/>
            <a:t> </a:t>
          </a:r>
          <a:r>
            <a:rPr lang="en-US" dirty="0"/>
            <a:t>and complies with their local records retention policy</a:t>
          </a:r>
        </a:p>
      </dgm:t>
    </dgm:pt>
    <dgm:pt modelId="{3F39F161-6351-4413-B039-603722970081}" type="parTrans" cxnId="{EF89FC56-10EE-4034-B3B7-3DCC62C27102}">
      <dgm:prSet/>
      <dgm:spPr/>
      <dgm:t>
        <a:bodyPr/>
        <a:lstStyle/>
        <a:p>
          <a:endParaRPr lang="en-US"/>
        </a:p>
      </dgm:t>
    </dgm:pt>
    <dgm:pt modelId="{081C0EE8-03FB-4733-9DFD-3AB0DC083194}" type="sibTrans" cxnId="{EF89FC56-10EE-4034-B3B7-3DCC62C27102}">
      <dgm:prSet/>
      <dgm:spPr/>
      <dgm:t>
        <a:bodyPr/>
        <a:lstStyle/>
        <a:p>
          <a:endParaRPr lang="en-US"/>
        </a:p>
      </dgm:t>
    </dgm:pt>
    <dgm:pt modelId="{169C2508-2249-40E4-9B2D-2373B2F99A7E}" type="asst">
      <dgm:prSet phldrT="[Text]"/>
      <dgm:spPr>
        <a:solidFill>
          <a:srgbClr val="447227"/>
        </a:solidFill>
      </dgm:spPr>
      <dgm:t>
        <a:bodyPr/>
        <a:lstStyle/>
        <a:p>
          <a:r>
            <a:rPr lang="en-US" b="1" dirty="0"/>
            <a:t>GOOD</a:t>
          </a:r>
          <a:r>
            <a:rPr lang="en-US" dirty="0"/>
            <a:t> – No further action needed</a:t>
          </a:r>
        </a:p>
      </dgm:t>
    </dgm:pt>
    <dgm:pt modelId="{CBAFA011-02E9-403A-B48D-C7AA7E3B38B9}" type="parTrans" cxnId="{FE95AEEA-0E4C-4C4B-85A9-5B1A2C3F328B}">
      <dgm:prSet/>
      <dgm:spPr>
        <a:ln w="38100"/>
      </dgm:spPr>
      <dgm:t>
        <a:bodyPr/>
        <a:lstStyle/>
        <a:p>
          <a:endParaRPr lang="en-US"/>
        </a:p>
      </dgm:t>
    </dgm:pt>
    <dgm:pt modelId="{C677DCE3-0EEC-4D22-AFD5-022A49D96CA8}" type="sibTrans" cxnId="{FE95AEEA-0E4C-4C4B-85A9-5B1A2C3F328B}">
      <dgm:prSet/>
      <dgm:spPr/>
      <dgm:t>
        <a:bodyPr/>
        <a:lstStyle/>
        <a:p>
          <a:endParaRPr lang="en-US"/>
        </a:p>
      </dgm:t>
    </dgm:pt>
    <dgm:pt modelId="{CF052CC3-ED74-4FE7-9946-6C4927D5548D}" type="pres">
      <dgm:prSet presAssocID="{6754D901-13CE-4B70-A1C2-59AF3C3F3B51}" presName="hierChild1" presStyleCnt="0">
        <dgm:presLayoutVars>
          <dgm:orgChart val="1"/>
          <dgm:chPref val="1"/>
          <dgm:dir/>
          <dgm:animOne val="branch"/>
          <dgm:animLvl val="lvl"/>
          <dgm:resizeHandles/>
        </dgm:presLayoutVars>
      </dgm:prSet>
      <dgm:spPr/>
    </dgm:pt>
    <dgm:pt modelId="{5332F8C6-C4BC-4E09-B5C6-D62703AA725C}" type="pres">
      <dgm:prSet presAssocID="{EAD55D97-48FD-4478-801E-070A9369C3E7}" presName="hierRoot1" presStyleCnt="0">
        <dgm:presLayoutVars>
          <dgm:hierBranch val="init"/>
        </dgm:presLayoutVars>
      </dgm:prSet>
      <dgm:spPr/>
    </dgm:pt>
    <dgm:pt modelId="{3A057295-C441-4AA3-A63B-8541E9F7DBB5}" type="pres">
      <dgm:prSet presAssocID="{EAD55D97-48FD-4478-801E-070A9369C3E7}" presName="rootComposite1" presStyleCnt="0"/>
      <dgm:spPr/>
    </dgm:pt>
    <dgm:pt modelId="{41FB5336-35AF-4E23-A361-CDBDDEDE0122}" type="pres">
      <dgm:prSet presAssocID="{EAD55D97-48FD-4478-801E-070A9369C3E7}" presName="rootText1" presStyleLbl="node0" presStyleIdx="0" presStyleCnt="1" custScaleY="127113">
        <dgm:presLayoutVars>
          <dgm:chPref val="3"/>
        </dgm:presLayoutVars>
      </dgm:prSet>
      <dgm:spPr/>
    </dgm:pt>
    <dgm:pt modelId="{90A1F8A9-4D2D-4C69-9868-021293A552D1}" type="pres">
      <dgm:prSet presAssocID="{EAD55D97-48FD-4478-801E-070A9369C3E7}" presName="rootConnector1" presStyleLbl="node1" presStyleIdx="0" presStyleCnt="0"/>
      <dgm:spPr/>
    </dgm:pt>
    <dgm:pt modelId="{3BCB321C-D547-4F9E-AF42-1FF339A2131B}" type="pres">
      <dgm:prSet presAssocID="{EAD55D97-48FD-4478-801E-070A9369C3E7}" presName="hierChild2" presStyleCnt="0"/>
      <dgm:spPr/>
    </dgm:pt>
    <dgm:pt modelId="{318931DC-F93D-4F7F-A956-4BC760891658}" type="pres">
      <dgm:prSet presAssocID="{EAD55D97-48FD-4478-801E-070A9369C3E7}" presName="hierChild3" presStyleCnt="0"/>
      <dgm:spPr/>
    </dgm:pt>
    <dgm:pt modelId="{0F5B7F6F-7870-4E85-9561-8A1DACE28677}" type="pres">
      <dgm:prSet presAssocID="{CBAFA011-02E9-403A-B48D-C7AA7E3B38B9}" presName="Name115" presStyleLbl="parChTrans1D2" presStyleIdx="0" presStyleCnt="1"/>
      <dgm:spPr/>
    </dgm:pt>
    <dgm:pt modelId="{86D1967F-78F8-4BB8-ACD0-245C62EF082E}" type="pres">
      <dgm:prSet presAssocID="{169C2508-2249-40E4-9B2D-2373B2F99A7E}" presName="hierRoot3" presStyleCnt="0">
        <dgm:presLayoutVars>
          <dgm:hierBranch val="init"/>
        </dgm:presLayoutVars>
      </dgm:prSet>
      <dgm:spPr/>
    </dgm:pt>
    <dgm:pt modelId="{508ECE3E-9974-4EA2-97DC-E1E9853B1BC1}" type="pres">
      <dgm:prSet presAssocID="{169C2508-2249-40E4-9B2D-2373B2F99A7E}" presName="rootComposite3" presStyleCnt="0"/>
      <dgm:spPr/>
    </dgm:pt>
    <dgm:pt modelId="{EB3D5F87-8BA8-4D88-805A-4A7CD2BDF069}" type="pres">
      <dgm:prSet presAssocID="{169C2508-2249-40E4-9B2D-2373B2F99A7E}" presName="rootText3" presStyleLbl="asst1" presStyleIdx="0" presStyleCnt="1">
        <dgm:presLayoutVars>
          <dgm:chPref val="3"/>
        </dgm:presLayoutVars>
      </dgm:prSet>
      <dgm:spPr/>
    </dgm:pt>
    <dgm:pt modelId="{96AD1635-628A-4DE5-B9E4-7324222E70DD}" type="pres">
      <dgm:prSet presAssocID="{169C2508-2249-40E4-9B2D-2373B2F99A7E}" presName="rootConnector3" presStyleLbl="asst1" presStyleIdx="0" presStyleCnt="1"/>
      <dgm:spPr/>
    </dgm:pt>
    <dgm:pt modelId="{76CB9F06-412F-4F9F-871B-C8381B7D24B1}" type="pres">
      <dgm:prSet presAssocID="{169C2508-2249-40E4-9B2D-2373B2F99A7E}" presName="hierChild6" presStyleCnt="0"/>
      <dgm:spPr/>
    </dgm:pt>
    <dgm:pt modelId="{6BE131F3-99CC-494D-815D-EAE61D5F0EA3}" type="pres">
      <dgm:prSet presAssocID="{169C2508-2249-40E4-9B2D-2373B2F99A7E}" presName="hierChild7" presStyleCnt="0"/>
      <dgm:spPr/>
    </dgm:pt>
  </dgm:ptLst>
  <dgm:cxnLst>
    <dgm:cxn modelId="{064D0A18-C81B-482F-BE6C-9C2379DA2D1A}" type="presOf" srcId="{EAD55D97-48FD-4478-801E-070A9369C3E7}" destId="{90A1F8A9-4D2D-4C69-9868-021293A552D1}" srcOrd="1" destOrd="0" presId="urn:microsoft.com/office/officeart/2009/3/layout/HorizontalOrganizationChart"/>
    <dgm:cxn modelId="{8DC41034-5938-47B6-9790-7E43301B3A97}" type="presOf" srcId="{CBAFA011-02E9-403A-B48D-C7AA7E3B38B9}" destId="{0F5B7F6F-7870-4E85-9561-8A1DACE28677}" srcOrd="0" destOrd="0" presId="urn:microsoft.com/office/officeart/2009/3/layout/HorizontalOrganizationChart"/>
    <dgm:cxn modelId="{7DC9B842-631A-4A68-83AA-60964D5B0039}" type="presOf" srcId="{169C2508-2249-40E4-9B2D-2373B2F99A7E}" destId="{96AD1635-628A-4DE5-B9E4-7324222E70DD}" srcOrd="1" destOrd="0" presId="urn:microsoft.com/office/officeart/2009/3/layout/HorizontalOrganizationChart"/>
    <dgm:cxn modelId="{EF89FC56-10EE-4034-B3B7-3DCC62C27102}" srcId="{6754D901-13CE-4B70-A1C2-59AF3C3F3B51}" destId="{EAD55D97-48FD-4478-801E-070A9369C3E7}" srcOrd="0" destOrd="0" parTransId="{3F39F161-6351-4413-B039-603722970081}" sibTransId="{081C0EE8-03FB-4733-9DFD-3AB0DC083194}"/>
    <dgm:cxn modelId="{A1AE378C-E19E-4B89-818A-83AE1F88CEEF}" type="presOf" srcId="{EAD55D97-48FD-4478-801E-070A9369C3E7}" destId="{41FB5336-35AF-4E23-A361-CDBDDEDE0122}" srcOrd="0" destOrd="0" presId="urn:microsoft.com/office/officeart/2009/3/layout/HorizontalOrganizationChart"/>
    <dgm:cxn modelId="{25E6BFA4-8D5C-4C97-A7E9-E8618D5062E9}" type="presOf" srcId="{6754D901-13CE-4B70-A1C2-59AF3C3F3B51}" destId="{CF052CC3-ED74-4FE7-9946-6C4927D5548D}" srcOrd="0" destOrd="0" presId="urn:microsoft.com/office/officeart/2009/3/layout/HorizontalOrganizationChart"/>
    <dgm:cxn modelId="{8CAB09A8-E139-4238-866C-D66676B6E0E7}" type="presOf" srcId="{169C2508-2249-40E4-9B2D-2373B2F99A7E}" destId="{EB3D5F87-8BA8-4D88-805A-4A7CD2BDF069}" srcOrd="0" destOrd="0" presId="urn:microsoft.com/office/officeart/2009/3/layout/HorizontalOrganizationChart"/>
    <dgm:cxn modelId="{FE95AEEA-0E4C-4C4B-85A9-5B1A2C3F328B}" srcId="{EAD55D97-48FD-4478-801E-070A9369C3E7}" destId="{169C2508-2249-40E4-9B2D-2373B2F99A7E}" srcOrd="0" destOrd="0" parTransId="{CBAFA011-02E9-403A-B48D-C7AA7E3B38B9}" sibTransId="{C677DCE3-0EEC-4D22-AFD5-022A49D96CA8}"/>
    <dgm:cxn modelId="{AD484A87-2B26-4522-A0AE-43BA80388543}" type="presParOf" srcId="{CF052CC3-ED74-4FE7-9946-6C4927D5548D}" destId="{5332F8C6-C4BC-4E09-B5C6-D62703AA725C}" srcOrd="0" destOrd="0" presId="urn:microsoft.com/office/officeart/2009/3/layout/HorizontalOrganizationChart"/>
    <dgm:cxn modelId="{160227D7-6391-43B9-944E-0CCF169ED0C2}" type="presParOf" srcId="{5332F8C6-C4BC-4E09-B5C6-D62703AA725C}" destId="{3A057295-C441-4AA3-A63B-8541E9F7DBB5}" srcOrd="0" destOrd="0" presId="urn:microsoft.com/office/officeart/2009/3/layout/HorizontalOrganizationChart"/>
    <dgm:cxn modelId="{19FF7B81-902F-4A5E-8C9A-B6DE0984DFB4}" type="presParOf" srcId="{3A057295-C441-4AA3-A63B-8541E9F7DBB5}" destId="{41FB5336-35AF-4E23-A361-CDBDDEDE0122}" srcOrd="0" destOrd="0" presId="urn:microsoft.com/office/officeart/2009/3/layout/HorizontalOrganizationChart"/>
    <dgm:cxn modelId="{4361CAFF-5121-4B87-B848-B7FE10FD1B5C}" type="presParOf" srcId="{3A057295-C441-4AA3-A63B-8541E9F7DBB5}" destId="{90A1F8A9-4D2D-4C69-9868-021293A552D1}" srcOrd="1" destOrd="0" presId="urn:microsoft.com/office/officeart/2009/3/layout/HorizontalOrganizationChart"/>
    <dgm:cxn modelId="{D2C623CA-F258-4641-9AF3-5DC8FA379310}" type="presParOf" srcId="{5332F8C6-C4BC-4E09-B5C6-D62703AA725C}" destId="{3BCB321C-D547-4F9E-AF42-1FF339A2131B}" srcOrd="1" destOrd="0" presId="urn:microsoft.com/office/officeart/2009/3/layout/HorizontalOrganizationChart"/>
    <dgm:cxn modelId="{98A0199E-76DB-4CB4-AB3E-A49288F4647E}" type="presParOf" srcId="{5332F8C6-C4BC-4E09-B5C6-D62703AA725C}" destId="{318931DC-F93D-4F7F-A956-4BC760891658}" srcOrd="2" destOrd="0" presId="urn:microsoft.com/office/officeart/2009/3/layout/HorizontalOrganizationChart"/>
    <dgm:cxn modelId="{EE648BB9-807E-40B0-B5E9-49ED75324CC7}" type="presParOf" srcId="{318931DC-F93D-4F7F-A956-4BC760891658}" destId="{0F5B7F6F-7870-4E85-9561-8A1DACE28677}" srcOrd="0" destOrd="0" presId="urn:microsoft.com/office/officeart/2009/3/layout/HorizontalOrganizationChart"/>
    <dgm:cxn modelId="{0D8DD8D4-A7F7-4FB9-9CC5-2FC203FCC77B}" type="presParOf" srcId="{318931DC-F93D-4F7F-A956-4BC760891658}" destId="{86D1967F-78F8-4BB8-ACD0-245C62EF082E}" srcOrd="1" destOrd="0" presId="urn:microsoft.com/office/officeart/2009/3/layout/HorizontalOrganizationChart"/>
    <dgm:cxn modelId="{FD6219C2-C4D7-42CD-BECF-48889213145D}" type="presParOf" srcId="{86D1967F-78F8-4BB8-ACD0-245C62EF082E}" destId="{508ECE3E-9974-4EA2-97DC-E1E9853B1BC1}" srcOrd="0" destOrd="0" presId="urn:microsoft.com/office/officeart/2009/3/layout/HorizontalOrganizationChart"/>
    <dgm:cxn modelId="{5A9A1DA4-3C46-4675-B18A-992F5CDD8AA3}" type="presParOf" srcId="{508ECE3E-9974-4EA2-97DC-E1E9853B1BC1}" destId="{EB3D5F87-8BA8-4D88-805A-4A7CD2BDF069}" srcOrd="0" destOrd="0" presId="urn:microsoft.com/office/officeart/2009/3/layout/HorizontalOrganizationChart"/>
    <dgm:cxn modelId="{708534BC-886F-4BF7-B923-FA47E8382406}" type="presParOf" srcId="{508ECE3E-9974-4EA2-97DC-E1E9853B1BC1}" destId="{96AD1635-628A-4DE5-B9E4-7324222E70DD}" srcOrd="1" destOrd="0" presId="urn:microsoft.com/office/officeart/2009/3/layout/HorizontalOrganizationChart"/>
    <dgm:cxn modelId="{F3985156-45F1-4497-97A3-AAB78A732822}" type="presParOf" srcId="{86D1967F-78F8-4BB8-ACD0-245C62EF082E}" destId="{76CB9F06-412F-4F9F-871B-C8381B7D24B1}" srcOrd="1" destOrd="0" presId="urn:microsoft.com/office/officeart/2009/3/layout/HorizontalOrganizationChart"/>
    <dgm:cxn modelId="{52B1B4FC-A101-4464-A06C-FF37499D98D9}" type="presParOf" srcId="{86D1967F-78F8-4BB8-ACD0-245C62EF082E}" destId="{6BE131F3-99CC-494D-815D-EAE61D5F0EA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54D901-13CE-4B70-A1C2-59AF3C3F3B5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EAD55D97-48FD-4478-801E-070A9369C3E7}">
      <dgm:prSet phldrT="[Text]"/>
      <dgm:spPr>
        <a:solidFill>
          <a:schemeClr val="tx2">
            <a:lumMod val="60000"/>
            <a:lumOff val="40000"/>
          </a:schemeClr>
        </a:solidFill>
      </dgm:spPr>
      <dgm:t>
        <a:bodyPr/>
        <a:lstStyle/>
        <a:p>
          <a:r>
            <a:rPr lang="en-US" dirty="0"/>
            <a:t>Agency enters incident reports </a:t>
          </a:r>
          <a:r>
            <a:rPr lang="en-US" b="1" u="sng" dirty="0"/>
            <a:t>directly into NFIRS</a:t>
          </a:r>
          <a:r>
            <a:rPr lang="en-US" b="1" dirty="0"/>
            <a:t> and </a:t>
          </a:r>
          <a:r>
            <a:rPr lang="en-US" b="1" u="sng" dirty="0"/>
            <a:t>does not have their own RMS</a:t>
          </a:r>
          <a:r>
            <a:rPr lang="en-US" b="1" dirty="0"/>
            <a:t> </a:t>
          </a:r>
          <a:r>
            <a:rPr lang="en-US" dirty="0"/>
            <a:t>or other storage for the incident records serving as their system of record</a:t>
          </a:r>
        </a:p>
      </dgm:t>
    </dgm:pt>
    <dgm:pt modelId="{3F39F161-6351-4413-B039-603722970081}" type="parTrans" cxnId="{EF89FC56-10EE-4034-B3B7-3DCC62C27102}">
      <dgm:prSet/>
      <dgm:spPr/>
      <dgm:t>
        <a:bodyPr/>
        <a:lstStyle/>
        <a:p>
          <a:endParaRPr lang="en-US"/>
        </a:p>
      </dgm:t>
    </dgm:pt>
    <dgm:pt modelId="{081C0EE8-03FB-4733-9DFD-3AB0DC083194}" type="sibTrans" cxnId="{EF89FC56-10EE-4034-B3B7-3DCC62C27102}">
      <dgm:prSet/>
      <dgm:spPr/>
      <dgm:t>
        <a:bodyPr/>
        <a:lstStyle/>
        <a:p>
          <a:endParaRPr lang="en-US"/>
        </a:p>
      </dgm:t>
    </dgm:pt>
    <dgm:pt modelId="{169C2508-2249-40E4-9B2D-2373B2F99A7E}" type="asst">
      <dgm:prSet phldrT="[Text]"/>
      <dgm:spPr>
        <a:solidFill>
          <a:srgbClr val="A47C04"/>
        </a:solidFill>
      </dgm:spPr>
      <dgm:t>
        <a:bodyPr/>
        <a:lstStyle/>
        <a:p>
          <a:r>
            <a:rPr lang="en-US" b="1" dirty="0"/>
            <a:t>ALERT</a:t>
          </a:r>
          <a:r>
            <a:rPr lang="en-US" dirty="0"/>
            <a:t> – Agency needs to establish a system of record, retrieve, and store historical incident records in compliance with their local records retention policy.</a:t>
          </a:r>
        </a:p>
      </dgm:t>
    </dgm:pt>
    <dgm:pt modelId="{CBAFA011-02E9-403A-B48D-C7AA7E3B38B9}" type="parTrans" cxnId="{FE95AEEA-0E4C-4C4B-85A9-5B1A2C3F328B}">
      <dgm:prSet/>
      <dgm:spPr>
        <a:ln w="38100"/>
      </dgm:spPr>
      <dgm:t>
        <a:bodyPr/>
        <a:lstStyle/>
        <a:p>
          <a:endParaRPr lang="en-US"/>
        </a:p>
      </dgm:t>
    </dgm:pt>
    <dgm:pt modelId="{C677DCE3-0EEC-4D22-AFD5-022A49D96CA8}" type="sibTrans" cxnId="{FE95AEEA-0E4C-4C4B-85A9-5B1A2C3F328B}">
      <dgm:prSet/>
      <dgm:spPr/>
      <dgm:t>
        <a:bodyPr/>
        <a:lstStyle/>
        <a:p>
          <a:endParaRPr lang="en-US"/>
        </a:p>
      </dgm:t>
    </dgm:pt>
    <dgm:pt modelId="{CF052CC3-ED74-4FE7-9946-6C4927D5548D}" type="pres">
      <dgm:prSet presAssocID="{6754D901-13CE-4B70-A1C2-59AF3C3F3B51}" presName="hierChild1" presStyleCnt="0">
        <dgm:presLayoutVars>
          <dgm:orgChart val="1"/>
          <dgm:chPref val="1"/>
          <dgm:dir/>
          <dgm:animOne val="branch"/>
          <dgm:animLvl val="lvl"/>
          <dgm:resizeHandles/>
        </dgm:presLayoutVars>
      </dgm:prSet>
      <dgm:spPr/>
    </dgm:pt>
    <dgm:pt modelId="{5332F8C6-C4BC-4E09-B5C6-D62703AA725C}" type="pres">
      <dgm:prSet presAssocID="{EAD55D97-48FD-4478-801E-070A9369C3E7}" presName="hierRoot1" presStyleCnt="0">
        <dgm:presLayoutVars>
          <dgm:hierBranch val="init"/>
        </dgm:presLayoutVars>
      </dgm:prSet>
      <dgm:spPr/>
    </dgm:pt>
    <dgm:pt modelId="{3A057295-C441-4AA3-A63B-8541E9F7DBB5}" type="pres">
      <dgm:prSet presAssocID="{EAD55D97-48FD-4478-801E-070A9369C3E7}" presName="rootComposite1" presStyleCnt="0"/>
      <dgm:spPr/>
    </dgm:pt>
    <dgm:pt modelId="{41FB5336-35AF-4E23-A361-CDBDDEDE0122}" type="pres">
      <dgm:prSet presAssocID="{EAD55D97-48FD-4478-801E-070A9369C3E7}" presName="rootText1" presStyleLbl="node0" presStyleIdx="0" presStyleCnt="1">
        <dgm:presLayoutVars>
          <dgm:chPref val="3"/>
        </dgm:presLayoutVars>
      </dgm:prSet>
      <dgm:spPr/>
    </dgm:pt>
    <dgm:pt modelId="{90A1F8A9-4D2D-4C69-9868-021293A552D1}" type="pres">
      <dgm:prSet presAssocID="{EAD55D97-48FD-4478-801E-070A9369C3E7}" presName="rootConnector1" presStyleLbl="node1" presStyleIdx="0" presStyleCnt="0"/>
      <dgm:spPr/>
    </dgm:pt>
    <dgm:pt modelId="{3BCB321C-D547-4F9E-AF42-1FF339A2131B}" type="pres">
      <dgm:prSet presAssocID="{EAD55D97-48FD-4478-801E-070A9369C3E7}" presName="hierChild2" presStyleCnt="0"/>
      <dgm:spPr/>
    </dgm:pt>
    <dgm:pt modelId="{318931DC-F93D-4F7F-A956-4BC760891658}" type="pres">
      <dgm:prSet presAssocID="{EAD55D97-48FD-4478-801E-070A9369C3E7}" presName="hierChild3" presStyleCnt="0"/>
      <dgm:spPr/>
    </dgm:pt>
    <dgm:pt modelId="{0F5B7F6F-7870-4E85-9561-8A1DACE28677}" type="pres">
      <dgm:prSet presAssocID="{CBAFA011-02E9-403A-B48D-C7AA7E3B38B9}" presName="Name115" presStyleLbl="parChTrans1D2" presStyleIdx="0" presStyleCnt="1"/>
      <dgm:spPr/>
    </dgm:pt>
    <dgm:pt modelId="{86D1967F-78F8-4BB8-ACD0-245C62EF082E}" type="pres">
      <dgm:prSet presAssocID="{169C2508-2249-40E4-9B2D-2373B2F99A7E}" presName="hierRoot3" presStyleCnt="0">
        <dgm:presLayoutVars>
          <dgm:hierBranch val="init"/>
        </dgm:presLayoutVars>
      </dgm:prSet>
      <dgm:spPr/>
    </dgm:pt>
    <dgm:pt modelId="{508ECE3E-9974-4EA2-97DC-E1E9853B1BC1}" type="pres">
      <dgm:prSet presAssocID="{169C2508-2249-40E4-9B2D-2373B2F99A7E}" presName="rootComposite3" presStyleCnt="0"/>
      <dgm:spPr/>
    </dgm:pt>
    <dgm:pt modelId="{EB3D5F87-8BA8-4D88-805A-4A7CD2BDF069}" type="pres">
      <dgm:prSet presAssocID="{169C2508-2249-40E4-9B2D-2373B2F99A7E}" presName="rootText3" presStyleLbl="asst1" presStyleIdx="0" presStyleCnt="1">
        <dgm:presLayoutVars>
          <dgm:chPref val="3"/>
        </dgm:presLayoutVars>
      </dgm:prSet>
      <dgm:spPr/>
    </dgm:pt>
    <dgm:pt modelId="{96AD1635-628A-4DE5-B9E4-7324222E70DD}" type="pres">
      <dgm:prSet presAssocID="{169C2508-2249-40E4-9B2D-2373B2F99A7E}" presName="rootConnector3" presStyleLbl="asst1" presStyleIdx="0" presStyleCnt="1"/>
      <dgm:spPr/>
    </dgm:pt>
    <dgm:pt modelId="{76CB9F06-412F-4F9F-871B-C8381B7D24B1}" type="pres">
      <dgm:prSet presAssocID="{169C2508-2249-40E4-9B2D-2373B2F99A7E}" presName="hierChild6" presStyleCnt="0"/>
      <dgm:spPr/>
    </dgm:pt>
    <dgm:pt modelId="{6BE131F3-99CC-494D-815D-EAE61D5F0EA3}" type="pres">
      <dgm:prSet presAssocID="{169C2508-2249-40E4-9B2D-2373B2F99A7E}" presName="hierChild7" presStyleCnt="0"/>
      <dgm:spPr/>
    </dgm:pt>
  </dgm:ptLst>
  <dgm:cxnLst>
    <dgm:cxn modelId="{064D0A18-C81B-482F-BE6C-9C2379DA2D1A}" type="presOf" srcId="{EAD55D97-48FD-4478-801E-070A9369C3E7}" destId="{90A1F8A9-4D2D-4C69-9868-021293A552D1}" srcOrd="1" destOrd="0" presId="urn:microsoft.com/office/officeart/2009/3/layout/HorizontalOrganizationChart"/>
    <dgm:cxn modelId="{8DC41034-5938-47B6-9790-7E43301B3A97}" type="presOf" srcId="{CBAFA011-02E9-403A-B48D-C7AA7E3B38B9}" destId="{0F5B7F6F-7870-4E85-9561-8A1DACE28677}" srcOrd="0" destOrd="0" presId="urn:microsoft.com/office/officeart/2009/3/layout/HorizontalOrganizationChart"/>
    <dgm:cxn modelId="{7DC9B842-631A-4A68-83AA-60964D5B0039}" type="presOf" srcId="{169C2508-2249-40E4-9B2D-2373B2F99A7E}" destId="{96AD1635-628A-4DE5-B9E4-7324222E70DD}" srcOrd="1" destOrd="0" presId="urn:microsoft.com/office/officeart/2009/3/layout/HorizontalOrganizationChart"/>
    <dgm:cxn modelId="{EF89FC56-10EE-4034-B3B7-3DCC62C27102}" srcId="{6754D901-13CE-4B70-A1C2-59AF3C3F3B51}" destId="{EAD55D97-48FD-4478-801E-070A9369C3E7}" srcOrd="0" destOrd="0" parTransId="{3F39F161-6351-4413-B039-603722970081}" sibTransId="{081C0EE8-03FB-4733-9DFD-3AB0DC083194}"/>
    <dgm:cxn modelId="{A1AE378C-E19E-4B89-818A-83AE1F88CEEF}" type="presOf" srcId="{EAD55D97-48FD-4478-801E-070A9369C3E7}" destId="{41FB5336-35AF-4E23-A361-CDBDDEDE0122}" srcOrd="0" destOrd="0" presId="urn:microsoft.com/office/officeart/2009/3/layout/HorizontalOrganizationChart"/>
    <dgm:cxn modelId="{25E6BFA4-8D5C-4C97-A7E9-E8618D5062E9}" type="presOf" srcId="{6754D901-13CE-4B70-A1C2-59AF3C3F3B51}" destId="{CF052CC3-ED74-4FE7-9946-6C4927D5548D}" srcOrd="0" destOrd="0" presId="urn:microsoft.com/office/officeart/2009/3/layout/HorizontalOrganizationChart"/>
    <dgm:cxn modelId="{8CAB09A8-E139-4238-866C-D66676B6E0E7}" type="presOf" srcId="{169C2508-2249-40E4-9B2D-2373B2F99A7E}" destId="{EB3D5F87-8BA8-4D88-805A-4A7CD2BDF069}" srcOrd="0" destOrd="0" presId="urn:microsoft.com/office/officeart/2009/3/layout/HorizontalOrganizationChart"/>
    <dgm:cxn modelId="{FE95AEEA-0E4C-4C4B-85A9-5B1A2C3F328B}" srcId="{EAD55D97-48FD-4478-801E-070A9369C3E7}" destId="{169C2508-2249-40E4-9B2D-2373B2F99A7E}" srcOrd="0" destOrd="0" parTransId="{CBAFA011-02E9-403A-B48D-C7AA7E3B38B9}" sibTransId="{C677DCE3-0EEC-4D22-AFD5-022A49D96CA8}"/>
    <dgm:cxn modelId="{AD484A87-2B26-4522-A0AE-43BA80388543}" type="presParOf" srcId="{CF052CC3-ED74-4FE7-9946-6C4927D5548D}" destId="{5332F8C6-C4BC-4E09-B5C6-D62703AA725C}" srcOrd="0" destOrd="0" presId="urn:microsoft.com/office/officeart/2009/3/layout/HorizontalOrganizationChart"/>
    <dgm:cxn modelId="{160227D7-6391-43B9-944E-0CCF169ED0C2}" type="presParOf" srcId="{5332F8C6-C4BC-4E09-B5C6-D62703AA725C}" destId="{3A057295-C441-4AA3-A63B-8541E9F7DBB5}" srcOrd="0" destOrd="0" presId="urn:microsoft.com/office/officeart/2009/3/layout/HorizontalOrganizationChart"/>
    <dgm:cxn modelId="{19FF7B81-902F-4A5E-8C9A-B6DE0984DFB4}" type="presParOf" srcId="{3A057295-C441-4AA3-A63B-8541E9F7DBB5}" destId="{41FB5336-35AF-4E23-A361-CDBDDEDE0122}" srcOrd="0" destOrd="0" presId="urn:microsoft.com/office/officeart/2009/3/layout/HorizontalOrganizationChart"/>
    <dgm:cxn modelId="{4361CAFF-5121-4B87-B848-B7FE10FD1B5C}" type="presParOf" srcId="{3A057295-C441-4AA3-A63B-8541E9F7DBB5}" destId="{90A1F8A9-4D2D-4C69-9868-021293A552D1}" srcOrd="1" destOrd="0" presId="urn:microsoft.com/office/officeart/2009/3/layout/HorizontalOrganizationChart"/>
    <dgm:cxn modelId="{D2C623CA-F258-4641-9AF3-5DC8FA379310}" type="presParOf" srcId="{5332F8C6-C4BC-4E09-B5C6-D62703AA725C}" destId="{3BCB321C-D547-4F9E-AF42-1FF339A2131B}" srcOrd="1" destOrd="0" presId="urn:microsoft.com/office/officeart/2009/3/layout/HorizontalOrganizationChart"/>
    <dgm:cxn modelId="{98A0199E-76DB-4CB4-AB3E-A49288F4647E}" type="presParOf" srcId="{5332F8C6-C4BC-4E09-B5C6-D62703AA725C}" destId="{318931DC-F93D-4F7F-A956-4BC760891658}" srcOrd="2" destOrd="0" presId="urn:microsoft.com/office/officeart/2009/3/layout/HorizontalOrganizationChart"/>
    <dgm:cxn modelId="{EE648BB9-807E-40B0-B5E9-49ED75324CC7}" type="presParOf" srcId="{318931DC-F93D-4F7F-A956-4BC760891658}" destId="{0F5B7F6F-7870-4E85-9561-8A1DACE28677}" srcOrd="0" destOrd="0" presId="urn:microsoft.com/office/officeart/2009/3/layout/HorizontalOrganizationChart"/>
    <dgm:cxn modelId="{0D8DD8D4-A7F7-4FB9-9CC5-2FC203FCC77B}" type="presParOf" srcId="{318931DC-F93D-4F7F-A956-4BC760891658}" destId="{86D1967F-78F8-4BB8-ACD0-245C62EF082E}" srcOrd="1" destOrd="0" presId="urn:microsoft.com/office/officeart/2009/3/layout/HorizontalOrganizationChart"/>
    <dgm:cxn modelId="{FD6219C2-C4D7-42CD-BECF-48889213145D}" type="presParOf" srcId="{86D1967F-78F8-4BB8-ACD0-245C62EF082E}" destId="{508ECE3E-9974-4EA2-97DC-E1E9853B1BC1}" srcOrd="0" destOrd="0" presId="urn:microsoft.com/office/officeart/2009/3/layout/HorizontalOrganizationChart"/>
    <dgm:cxn modelId="{5A9A1DA4-3C46-4675-B18A-992F5CDD8AA3}" type="presParOf" srcId="{508ECE3E-9974-4EA2-97DC-E1E9853B1BC1}" destId="{EB3D5F87-8BA8-4D88-805A-4A7CD2BDF069}" srcOrd="0" destOrd="0" presId="urn:microsoft.com/office/officeart/2009/3/layout/HorizontalOrganizationChart"/>
    <dgm:cxn modelId="{708534BC-886F-4BF7-B923-FA47E8382406}" type="presParOf" srcId="{508ECE3E-9974-4EA2-97DC-E1E9853B1BC1}" destId="{96AD1635-628A-4DE5-B9E4-7324222E70DD}" srcOrd="1" destOrd="0" presId="urn:microsoft.com/office/officeart/2009/3/layout/HorizontalOrganizationChart"/>
    <dgm:cxn modelId="{F3985156-45F1-4497-97A3-AAB78A732822}" type="presParOf" srcId="{86D1967F-78F8-4BB8-ACD0-245C62EF082E}" destId="{76CB9F06-412F-4F9F-871B-C8381B7D24B1}" srcOrd="1" destOrd="0" presId="urn:microsoft.com/office/officeart/2009/3/layout/HorizontalOrganizationChart"/>
    <dgm:cxn modelId="{52B1B4FC-A101-4464-A06C-FF37499D98D9}" type="presParOf" srcId="{86D1967F-78F8-4BB8-ACD0-245C62EF082E}" destId="{6BE131F3-99CC-494D-815D-EAE61D5F0EA3}"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00AF7-1F3B-4969-BC6A-E06FCC9EEA5B}">
      <dsp:nvSpPr>
        <dsp:cNvPr id="0" name=""/>
        <dsp:cNvSpPr/>
      </dsp:nvSpPr>
      <dsp:spPr>
        <a:xfrm>
          <a:off x="2400" y="0"/>
          <a:ext cx="2136109" cy="459624"/>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Platform Launch</a:t>
          </a:r>
        </a:p>
      </dsp:txBody>
      <dsp:txXfrm>
        <a:off x="232212" y="0"/>
        <a:ext cx="1676485" cy="459624"/>
      </dsp:txXfrm>
    </dsp:sp>
    <dsp:sp modelId="{27A25547-37DB-47B3-AC7E-B5E0C15A979B}">
      <dsp:nvSpPr>
        <dsp:cNvPr id="0" name=""/>
        <dsp:cNvSpPr/>
      </dsp:nvSpPr>
      <dsp:spPr>
        <a:xfrm>
          <a:off x="1924899" y="0"/>
          <a:ext cx="2136109" cy="459624"/>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Targeted Rollout</a:t>
          </a:r>
        </a:p>
      </dsp:txBody>
      <dsp:txXfrm>
        <a:off x="2154711" y="0"/>
        <a:ext cx="1676485" cy="459624"/>
      </dsp:txXfrm>
    </dsp:sp>
    <dsp:sp modelId="{7ABFEF7A-868A-41CC-9E54-4D0D45EAB5AA}">
      <dsp:nvSpPr>
        <dsp:cNvPr id="0" name=""/>
        <dsp:cNvSpPr/>
      </dsp:nvSpPr>
      <dsp:spPr>
        <a:xfrm>
          <a:off x="3847398" y="0"/>
          <a:ext cx="2136109" cy="459624"/>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Broader Adoption</a:t>
          </a:r>
        </a:p>
      </dsp:txBody>
      <dsp:txXfrm>
        <a:off x="4077210" y="0"/>
        <a:ext cx="1676485" cy="459624"/>
      </dsp:txXfrm>
    </dsp:sp>
    <dsp:sp modelId="{5BB6F63B-88FA-4141-87F7-0C194C3344F0}">
      <dsp:nvSpPr>
        <dsp:cNvPr id="0" name=""/>
        <dsp:cNvSpPr/>
      </dsp:nvSpPr>
      <dsp:spPr>
        <a:xfrm>
          <a:off x="5769896" y="0"/>
          <a:ext cx="2136109" cy="459624"/>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National Deployment</a:t>
          </a:r>
        </a:p>
      </dsp:txBody>
      <dsp:txXfrm>
        <a:off x="5999708" y="0"/>
        <a:ext cx="1676485" cy="459624"/>
      </dsp:txXfrm>
    </dsp:sp>
    <dsp:sp modelId="{939E372D-FAA6-443B-B7D0-650BB12C4AE7}">
      <dsp:nvSpPr>
        <dsp:cNvPr id="0" name=""/>
        <dsp:cNvSpPr/>
      </dsp:nvSpPr>
      <dsp:spPr>
        <a:xfrm>
          <a:off x="7692395" y="0"/>
          <a:ext cx="2136109" cy="459624"/>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Widespread Availability</a:t>
          </a:r>
        </a:p>
      </dsp:txBody>
      <dsp:txXfrm>
        <a:off x="7922207" y="0"/>
        <a:ext cx="1676485" cy="459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12DD7-D0B5-4DF6-860F-EF94A54EFE21}">
      <dsp:nvSpPr>
        <dsp:cNvPr id="0" name=""/>
        <dsp:cNvSpPr/>
      </dsp:nvSpPr>
      <dsp:spPr>
        <a:xfrm>
          <a:off x="0" y="224689"/>
          <a:ext cx="10965117" cy="1107225"/>
        </a:xfrm>
        <a:prstGeom prst="rect">
          <a:avLst/>
        </a:prstGeom>
        <a:solidFill>
          <a:schemeClr val="bg1">
            <a:lumMod val="85000"/>
            <a:alpha val="90000"/>
          </a:schemeClr>
        </a:solid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015" tIns="395732" rIns="851015"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latin typeface="Calibri" panose="020F0502020204030204" pitchFamily="34" charset="0"/>
              <a:cs typeface="Calibri" panose="020F0502020204030204" pitchFamily="34" charset="0"/>
            </a:rPr>
            <a:t>Local departments retain ownership over their data</a:t>
          </a:r>
        </a:p>
        <a:p>
          <a:pPr marL="171450" lvl="1" indent="-171450" algn="l" defTabSz="844550">
            <a:lnSpc>
              <a:spcPct val="90000"/>
            </a:lnSpc>
            <a:spcBef>
              <a:spcPct val="0"/>
            </a:spcBef>
            <a:spcAft>
              <a:spcPct val="15000"/>
            </a:spcAft>
            <a:buChar char="•"/>
          </a:pPr>
          <a:r>
            <a:rPr lang="en-US" sz="1900" b="0" kern="1200" dirty="0">
              <a:latin typeface="Calibri" panose="020F0502020204030204" pitchFamily="34" charset="0"/>
              <a:cs typeface="Calibri" panose="020F0502020204030204" pitchFamily="34" charset="0"/>
            </a:rPr>
            <a:t>Appropriate data sharing by default within the NERIS platform, stipulated in Terms of Use</a:t>
          </a:r>
        </a:p>
      </dsp:txBody>
      <dsp:txXfrm>
        <a:off x="0" y="224689"/>
        <a:ext cx="10965117" cy="1107225"/>
      </dsp:txXfrm>
    </dsp:sp>
    <dsp:sp modelId="{CC1F5719-D742-4B53-895D-9BFA1553FF4D}">
      <dsp:nvSpPr>
        <dsp:cNvPr id="0" name=""/>
        <dsp:cNvSpPr/>
      </dsp:nvSpPr>
      <dsp:spPr>
        <a:xfrm>
          <a:off x="548255" y="53161"/>
          <a:ext cx="7675581" cy="560879"/>
        </a:xfrm>
        <a:prstGeom prst="roundRect">
          <a:avLst/>
        </a:prstGeom>
        <a:solidFill>
          <a:srgbClr val="242F68"/>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19" tIns="0" rIns="290119" bIns="0" numCol="1" spcCol="1270" anchor="ctr" anchorCtr="0">
          <a:noAutofit/>
        </a:bodyPr>
        <a:lstStyle/>
        <a:p>
          <a:pPr marL="0" lvl="0" indent="0" algn="l" defTabSz="800100">
            <a:lnSpc>
              <a:spcPct val="90000"/>
            </a:lnSpc>
            <a:spcBef>
              <a:spcPct val="0"/>
            </a:spcBef>
            <a:spcAft>
              <a:spcPct val="35000"/>
            </a:spcAft>
            <a:buNone/>
          </a:pPr>
          <a:r>
            <a:rPr lang="en-US" sz="1800" b="1" kern="1200" dirty="0"/>
            <a:t>NERIS’ data policy and governance framework</a:t>
          </a:r>
        </a:p>
      </dsp:txBody>
      <dsp:txXfrm>
        <a:off x="575635" y="80541"/>
        <a:ext cx="7620821" cy="506119"/>
      </dsp:txXfrm>
    </dsp:sp>
    <dsp:sp modelId="{F6376745-4935-454F-B3A8-2AAD3E9A8EA5}">
      <dsp:nvSpPr>
        <dsp:cNvPr id="0" name=""/>
        <dsp:cNvSpPr/>
      </dsp:nvSpPr>
      <dsp:spPr>
        <a:xfrm>
          <a:off x="0" y="1823866"/>
          <a:ext cx="10965117" cy="1107225"/>
        </a:xfrm>
        <a:prstGeom prst="rect">
          <a:avLst/>
        </a:prstGeom>
        <a:solidFill>
          <a:schemeClr val="bg1">
            <a:lumMod val="85000"/>
            <a:alpha val="90000"/>
          </a:schemeClr>
        </a:solid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015" tIns="395732" rIns="85101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Common data definitions and descriptions – web-based data dictionary publicly available</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Data relationships mapping – ontology and metadata</a:t>
          </a:r>
        </a:p>
      </dsp:txBody>
      <dsp:txXfrm>
        <a:off x="0" y="1823866"/>
        <a:ext cx="10965117" cy="1107225"/>
      </dsp:txXfrm>
    </dsp:sp>
    <dsp:sp modelId="{12569B10-F02F-4DE8-B8A5-DF88A55F234F}">
      <dsp:nvSpPr>
        <dsp:cNvPr id="0" name=""/>
        <dsp:cNvSpPr/>
      </dsp:nvSpPr>
      <dsp:spPr>
        <a:xfrm>
          <a:off x="548255" y="1543426"/>
          <a:ext cx="7675581" cy="560879"/>
        </a:xfrm>
        <a:prstGeom prst="roundRect">
          <a:avLst/>
        </a:prstGeom>
        <a:solidFill>
          <a:srgbClr val="242F68"/>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19" tIns="0" rIns="290119" bIns="0" numCol="1" spcCol="1270" anchor="ctr" anchorCtr="0">
          <a:noAutofit/>
        </a:bodyPr>
        <a:lstStyle/>
        <a:p>
          <a:pPr marL="0" lvl="0" indent="0" algn="l" defTabSz="800100">
            <a:lnSpc>
              <a:spcPct val="90000"/>
            </a:lnSpc>
            <a:spcBef>
              <a:spcPct val="0"/>
            </a:spcBef>
            <a:spcAft>
              <a:spcPct val="35000"/>
            </a:spcAft>
            <a:buNone/>
          </a:pPr>
          <a:r>
            <a:rPr lang="en-US" sz="1800" b="1" kern="1200" dirty="0"/>
            <a:t>NERIS’ semantic layer</a:t>
          </a:r>
        </a:p>
      </dsp:txBody>
      <dsp:txXfrm>
        <a:off x="575635" y="1570806"/>
        <a:ext cx="7620821" cy="506119"/>
      </dsp:txXfrm>
    </dsp:sp>
    <dsp:sp modelId="{EA3D9D39-5423-4A89-94AE-4D0B04BD9E0D}">
      <dsp:nvSpPr>
        <dsp:cNvPr id="0" name=""/>
        <dsp:cNvSpPr/>
      </dsp:nvSpPr>
      <dsp:spPr>
        <a:xfrm>
          <a:off x="0" y="3314130"/>
          <a:ext cx="10965117" cy="1735650"/>
        </a:xfrm>
        <a:prstGeom prst="rect">
          <a:avLst/>
        </a:prstGeom>
        <a:solidFill>
          <a:schemeClr val="bg1">
            <a:lumMod val="85000"/>
            <a:alpha val="90000"/>
          </a:schemeClr>
        </a:solid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015" tIns="395732" rIns="85101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ANSI-approved NENA Standards: NG911 Data Model and Emergency Incident Data Object</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National Information Exchange Model (NIEM)</a:t>
          </a:r>
        </a:p>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Calibri" panose="020F0502020204030204" pitchFamily="34" charset="0"/>
              <a:cs typeface="Calibri" panose="020F0502020204030204" pitchFamily="34" charset="0"/>
            </a:rPr>
            <a:t>National EMS Information System (NEMSIS)</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DOI’s IRWIN and InFORM</a:t>
          </a:r>
          <a:endParaRPr kumimoji="0" lang="en-US" sz="1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dsp:txBody>
      <dsp:txXfrm>
        <a:off x="0" y="3314130"/>
        <a:ext cx="10965117" cy="1735650"/>
      </dsp:txXfrm>
    </dsp:sp>
    <dsp:sp modelId="{ADB885E8-1A68-4E19-87CA-B60C685A88AA}">
      <dsp:nvSpPr>
        <dsp:cNvPr id="0" name=""/>
        <dsp:cNvSpPr/>
      </dsp:nvSpPr>
      <dsp:spPr>
        <a:xfrm>
          <a:off x="548255" y="3033690"/>
          <a:ext cx="7675581" cy="560879"/>
        </a:xfrm>
        <a:prstGeom prst="roundRect">
          <a:avLst/>
        </a:prstGeom>
        <a:solidFill>
          <a:srgbClr val="242F68"/>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19" tIns="0" rIns="290119" bIns="0" numCol="1" spcCol="1270" anchor="ctr" anchorCtr="0">
          <a:noAutofit/>
        </a:bodyPr>
        <a:lstStyle/>
        <a:p>
          <a:pPr marL="0" lvl="0" indent="0" algn="l" defTabSz="800100">
            <a:lnSpc>
              <a:spcPct val="90000"/>
            </a:lnSpc>
            <a:spcBef>
              <a:spcPct val="0"/>
            </a:spcBef>
            <a:spcAft>
              <a:spcPct val="35000"/>
            </a:spcAft>
            <a:buNone/>
          </a:pPr>
          <a:r>
            <a:rPr lang="en-US" sz="1800" b="1" kern="1200" dirty="0"/>
            <a:t>NERIS data model – Cross-walks with applicable standards &amp; National systems</a:t>
          </a:r>
        </a:p>
      </dsp:txBody>
      <dsp:txXfrm>
        <a:off x="575635" y="3061070"/>
        <a:ext cx="7620821" cy="506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CF153-779D-4A78-9D69-11AAAFA23675}">
      <dsp:nvSpPr>
        <dsp:cNvPr id="0" name=""/>
        <dsp:cNvSpPr/>
      </dsp:nvSpPr>
      <dsp:spPr>
        <a:xfrm>
          <a:off x="8093" y="895162"/>
          <a:ext cx="3608951" cy="108268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85187" tIns="285187" rIns="285187" bIns="285187"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Open Sans" pitchFamily="2" charset="0"/>
              <a:ea typeface="Open Sans" pitchFamily="2" charset="0"/>
              <a:cs typeface="Open Sans" pitchFamily="2" charset="0"/>
            </a:rPr>
            <a:t>Document</a:t>
          </a:r>
        </a:p>
      </dsp:txBody>
      <dsp:txXfrm>
        <a:off x="8093" y="895162"/>
        <a:ext cx="3608951" cy="1082685"/>
      </dsp:txXfrm>
    </dsp:sp>
    <dsp:sp modelId="{27C0F41D-5ACB-492B-8CE9-233D3CD3089C}">
      <dsp:nvSpPr>
        <dsp:cNvPr id="0" name=""/>
        <dsp:cNvSpPr/>
      </dsp:nvSpPr>
      <dsp:spPr>
        <a:xfrm>
          <a:off x="8093" y="1977847"/>
          <a:ext cx="3608951" cy="1879146"/>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6484" tIns="356484" rIns="356484" bIns="356484" numCol="1" spcCol="1270" anchor="t" anchorCtr="0">
          <a:noAutofit/>
        </a:bodyPr>
        <a:lstStyle/>
        <a:p>
          <a:pPr marL="0" lvl="0" indent="0" algn="l" defTabSz="1066800">
            <a:lnSpc>
              <a:spcPct val="90000"/>
            </a:lnSpc>
            <a:spcBef>
              <a:spcPct val="0"/>
            </a:spcBef>
            <a:spcAft>
              <a:spcPct val="35000"/>
            </a:spcAft>
            <a:buNone/>
          </a:pPr>
          <a:r>
            <a:rPr lang="en-US" sz="2400" kern="1200" dirty="0">
              <a:latin typeface="Open Sans" pitchFamily="2" charset="0"/>
              <a:ea typeface="Open Sans" pitchFamily="2" charset="0"/>
              <a:cs typeface="Open Sans" pitchFamily="2" charset="0"/>
            </a:rPr>
            <a:t>Document CRR Activities</a:t>
          </a:r>
        </a:p>
      </dsp:txBody>
      <dsp:txXfrm>
        <a:off x="8093" y="1977847"/>
        <a:ext cx="3608951" cy="1879146"/>
      </dsp:txXfrm>
    </dsp:sp>
    <dsp:sp modelId="{7FB9726E-DCD4-46C7-91F9-92BE6E2E087C}">
      <dsp:nvSpPr>
        <dsp:cNvPr id="0" name=""/>
        <dsp:cNvSpPr/>
      </dsp:nvSpPr>
      <dsp:spPr>
        <a:xfrm>
          <a:off x="3724940" y="895162"/>
          <a:ext cx="3608951" cy="1082685"/>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85187" tIns="285187" rIns="285187" bIns="285187"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Open Sans" pitchFamily="2" charset="0"/>
              <a:ea typeface="Open Sans" pitchFamily="2" charset="0"/>
              <a:cs typeface="Open Sans" pitchFamily="2" charset="0"/>
            </a:rPr>
            <a:t>Connect</a:t>
          </a:r>
        </a:p>
      </dsp:txBody>
      <dsp:txXfrm>
        <a:off x="3724940" y="895162"/>
        <a:ext cx="3608951" cy="1082685"/>
      </dsp:txXfrm>
    </dsp:sp>
    <dsp:sp modelId="{241B0E1A-56A2-493E-8019-C1F54AB566B8}">
      <dsp:nvSpPr>
        <dsp:cNvPr id="0" name=""/>
        <dsp:cNvSpPr/>
      </dsp:nvSpPr>
      <dsp:spPr>
        <a:xfrm>
          <a:off x="3724940" y="1977847"/>
          <a:ext cx="3608951" cy="1879146"/>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6484" tIns="356484" rIns="356484" bIns="356484" numCol="1" spcCol="1270" anchor="t" anchorCtr="0">
          <a:noAutofit/>
        </a:bodyPr>
        <a:lstStyle/>
        <a:p>
          <a:pPr marL="0" lvl="0" indent="0" algn="l" defTabSz="1066800">
            <a:lnSpc>
              <a:spcPct val="90000"/>
            </a:lnSpc>
            <a:spcBef>
              <a:spcPct val="0"/>
            </a:spcBef>
            <a:spcAft>
              <a:spcPct val="35000"/>
            </a:spcAft>
            <a:buNone/>
          </a:pPr>
          <a:r>
            <a:rPr lang="en-US" sz="2400" kern="1200">
              <a:latin typeface="Open Sans" pitchFamily="2" charset="0"/>
              <a:ea typeface="Open Sans" pitchFamily="2" charset="0"/>
              <a:cs typeface="Open Sans" pitchFamily="2" charset="0"/>
            </a:rPr>
            <a:t>Connect Incident Response with CRR (when appropriate)</a:t>
          </a:r>
        </a:p>
      </dsp:txBody>
      <dsp:txXfrm>
        <a:off x="3724940" y="1977847"/>
        <a:ext cx="3608951" cy="1879146"/>
      </dsp:txXfrm>
    </dsp:sp>
    <dsp:sp modelId="{8F0E43BB-9084-4A15-8657-054C46CACB35}">
      <dsp:nvSpPr>
        <dsp:cNvPr id="0" name=""/>
        <dsp:cNvSpPr/>
      </dsp:nvSpPr>
      <dsp:spPr>
        <a:xfrm>
          <a:off x="7441786" y="895162"/>
          <a:ext cx="3608951" cy="1082685"/>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85187" tIns="285187" rIns="285187" bIns="285187" numCol="1" spcCol="1270" anchor="ctr" anchorCtr="0">
          <a:noAutofit/>
        </a:bodyPr>
        <a:lstStyle/>
        <a:p>
          <a:pPr marL="0" lvl="0" indent="0" algn="ctr" defTabSz="1422400">
            <a:lnSpc>
              <a:spcPct val="90000"/>
            </a:lnSpc>
            <a:spcBef>
              <a:spcPct val="0"/>
            </a:spcBef>
            <a:spcAft>
              <a:spcPct val="35000"/>
            </a:spcAft>
            <a:buNone/>
          </a:pPr>
          <a:r>
            <a:rPr lang="en-US" sz="3200" b="1" kern="1200">
              <a:latin typeface="Open Sans" pitchFamily="2" charset="0"/>
              <a:ea typeface="Open Sans" pitchFamily="2" charset="0"/>
              <a:cs typeface="Open Sans" pitchFamily="2" charset="0"/>
            </a:rPr>
            <a:t>Provide</a:t>
          </a:r>
        </a:p>
      </dsp:txBody>
      <dsp:txXfrm>
        <a:off x="7441786" y="895162"/>
        <a:ext cx="3608951" cy="1082685"/>
      </dsp:txXfrm>
    </dsp:sp>
    <dsp:sp modelId="{4662823C-F102-4B08-BD27-C82AA51C884B}">
      <dsp:nvSpPr>
        <dsp:cNvPr id="0" name=""/>
        <dsp:cNvSpPr/>
      </dsp:nvSpPr>
      <dsp:spPr>
        <a:xfrm>
          <a:off x="7441786" y="1977847"/>
          <a:ext cx="3608951" cy="1879146"/>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6484" tIns="356484" rIns="356484" bIns="356484" numCol="1" spcCol="1270" anchor="t" anchorCtr="0">
          <a:noAutofit/>
        </a:bodyPr>
        <a:lstStyle/>
        <a:p>
          <a:pPr marL="0" lvl="0" indent="0" algn="l" defTabSz="1066800">
            <a:lnSpc>
              <a:spcPct val="90000"/>
            </a:lnSpc>
            <a:spcBef>
              <a:spcPct val="0"/>
            </a:spcBef>
            <a:spcAft>
              <a:spcPct val="35000"/>
            </a:spcAft>
            <a:buNone/>
          </a:pPr>
          <a:r>
            <a:rPr lang="en-US" sz="2400" kern="1200">
              <a:latin typeface="Open Sans" pitchFamily="2" charset="0"/>
              <a:ea typeface="Open Sans" pitchFamily="2" charset="0"/>
              <a:cs typeface="Open Sans" pitchFamily="2" charset="0"/>
            </a:rPr>
            <a:t>Provide analytics related to risk</a:t>
          </a:r>
        </a:p>
      </dsp:txBody>
      <dsp:txXfrm>
        <a:off x="7441786" y="1977847"/>
        <a:ext cx="3608951" cy="1879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A9353-5E17-4974-A1AD-9FA9B419B1C0}">
      <dsp:nvSpPr>
        <dsp:cNvPr id="0" name=""/>
        <dsp:cNvSpPr/>
      </dsp:nvSpPr>
      <dsp:spPr>
        <a:xfrm>
          <a:off x="808234" y="693"/>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94E1F-7C21-47CC-929F-8D63D4EAB812}">
      <dsp:nvSpPr>
        <dsp:cNvPr id="0" name=""/>
        <dsp:cNvSpPr/>
      </dsp:nvSpPr>
      <dsp:spPr>
        <a:xfrm>
          <a:off x="930653" y="123112"/>
          <a:ext cx="338109" cy="33810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90564-92BE-49F7-985D-AC328121763C}">
      <dsp:nvSpPr>
        <dsp:cNvPr id="0" name=""/>
        <dsp:cNvSpPr/>
      </dsp:nvSpPr>
      <dsp:spPr>
        <a:xfrm>
          <a:off x="1516098" y="693"/>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Policies</a:t>
          </a:r>
        </a:p>
      </dsp:txBody>
      <dsp:txXfrm>
        <a:off x="1516098" y="693"/>
        <a:ext cx="1374089" cy="582946"/>
      </dsp:txXfrm>
    </dsp:sp>
    <dsp:sp modelId="{BD26B76F-87A1-4166-8610-E92062697E35}">
      <dsp:nvSpPr>
        <dsp:cNvPr id="0" name=""/>
        <dsp:cNvSpPr/>
      </dsp:nvSpPr>
      <dsp:spPr>
        <a:xfrm>
          <a:off x="3129612" y="693"/>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FFC35-5745-482C-8FCA-90DFBA3831A5}">
      <dsp:nvSpPr>
        <dsp:cNvPr id="0" name=""/>
        <dsp:cNvSpPr/>
      </dsp:nvSpPr>
      <dsp:spPr>
        <a:xfrm>
          <a:off x="3252031" y="123112"/>
          <a:ext cx="338109" cy="33810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81114-6719-47C1-B490-CE8498C2304E}">
      <dsp:nvSpPr>
        <dsp:cNvPr id="0" name=""/>
        <dsp:cNvSpPr/>
      </dsp:nvSpPr>
      <dsp:spPr>
        <a:xfrm>
          <a:off x="3837476" y="693"/>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Definitions</a:t>
          </a:r>
        </a:p>
      </dsp:txBody>
      <dsp:txXfrm>
        <a:off x="3837476" y="693"/>
        <a:ext cx="1374089" cy="582946"/>
      </dsp:txXfrm>
    </dsp:sp>
    <dsp:sp modelId="{43B77074-1F5D-4BA1-852B-0BE6C51666B9}">
      <dsp:nvSpPr>
        <dsp:cNvPr id="0" name=""/>
        <dsp:cNvSpPr/>
      </dsp:nvSpPr>
      <dsp:spPr>
        <a:xfrm>
          <a:off x="808234" y="1010227"/>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58679-4494-4DAB-92A4-9599D8DA06DC}">
      <dsp:nvSpPr>
        <dsp:cNvPr id="0" name=""/>
        <dsp:cNvSpPr/>
      </dsp:nvSpPr>
      <dsp:spPr>
        <a:xfrm>
          <a:off x="930653" y="1132645"/>
          <a:ext cx="338109" cy="338109"/>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007EA-762C-4862-988A-2D5AC45E711A}">
      <dsp:nvSpPr>
        <dsp:cNvPr id="0" name=""/>
        <dsp:cNvSpPr/>
      </dsp:nvSpPr>
      <dsp:spPr>
        <a:xfrm>
          <a:off x="1516098" y="1010227"/>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Metrics</a:t>
          </a:r>
        </a:p>
      </dsp:txBody>
      <dsp:txXfrm>
        <a:off x="1516098" y="1010227"/>
        <a:ext cx="1374089" cy="582946"/>
      </dsp:txXfrm>
    </dsp:sp>
    <dsp:sp modelId="{DA6E5C80-5E6C-4059-B228-8949FE66C50A}">
      <dsp:nvSpPr>
        <dsp:cNvPr id="0" name=""/>
        <dsp:cNvSpPr/>
      </dsp:nvSpPr>
      <dsp:spPr>
        <a:xfrm>
          <a:off x="3129612" y="1010227"/>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0860C-2D1D-4DF9-8156-63CDB6889D9E}">
      <dsp:nvSpPr>
        <dsp:cNvPr id="0" name=""/>
        <dsp:cNvSpPr/>
      </dsp:nvSpPr>
      <dsp:spPr>
        <a:xfrm>
          <a:off x="3252031" y="1132645"/>
          <a:ext cx="338109" cy="338109"/>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12AA22-3330-43B3-9AB5-4FB4A649592A}">
      <dsp:nvSpPr>
        <dsp:cNvPr id="0" name=""/>
        <dsp:cNvSpPr/>
      </dsp:nvSpPr>
      <dsp:spPr>
        <a:xfrm>
          <a:off x="3837476" y="1010227"/>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Lifecycle</a:t>
          </a:r>
        </a:p>
      </dsp:txBody>
      <dsp:txXfrm>
        <a:off x="3837476" y="1010227"/>
        <a:ext cx="1374089" cy="582946"/>
      </dsp:txXfrm>
    </dsp:sp>
    <dsp:sp modelId="{2B863EF0-DD83-4033-B85E-ADF7B1630130}">
      <dsp:nvSpPr>
        <dsp:cNvPr id="0" name=""/>
        <dsp:cNvSpPr/>
      </dsp:nvSpPr>
      <dsp:spPr>
        <a:xfrm>
          <a:off x="808234" y="2019760"/>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9318A-8E9A-403D-9512-99839D669510}">
      <dsp:nvSpPr>
        <dsp:cNvPr id="0" name=""/>
        <dsp:cNvSpPr/>
      </dsp:nvSpPr>
      <dsp:spPr>
        <a:xfrm>
          <a:off x="930653" y="2142179"/>
          <a:ext cx="338109" cy="338109"/>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931A0E-7B43-41F7-AEC9-C318B88AEA27}">
      <dsp:nvSpPr>
        <dsp:cNvPr id="0" name=""/>
        <dsp:cNvSpPr/>
      </dsp:nvSpPr>
      <dsp:spPr>
        <a:xfrm>
          <a:off x="1516098" y="2019760"/>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Active and Ongoing Initiative</a:t>
          </a:r>
        </a:p>
      </dsp:txBody>
      <dsp:txXfrm>
        <a:off x="1516098" y="2019760"/>
        <a:ext cx="1374089" cy="582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7F6F-7870-4E85-9561-8A1DACE28677}">
      <dsp:nvSpPr>
        <dsp:cNvPr id="0" name=""/>
        <dsp:cNvSpPr/>
      </dsp:nvSpPr>
      <dsp:spPr>
        <a:xfrm>
          <a:off x="4132170" y="1284560"/>
          <a:ext cx="2889412" cy="257983"/>
        </a:xfrm>
        <a:custGeom>
          <a:avLst/>
          <a:gdLst/>
          <a:ahLst/>
          <a:cxnLst/>
          <a:rect l="0" t="0" r="0" b="0"/>
          <a:pathLst>
            <a:path>
              <a:moveTo>
                <a:pt x="0" y="257983"/>
              </a:moveTo>
              <a:lnTo>
                <a:pt x="2889412" y="257983"/>
              </a:lnTo>
              <a:lnTo>
                <a:pt x="2889412" y="0"/>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1FB5336-35AF-4E23-A361-CDBDDEDE0122}">
      <dsp:nvSpPr>
        <dsp:cNvPr id="0" name=""/>
        <dsp:cNvSpPr/>
      </dsp:nvSpPr>
      <dsp:spPr>
        <a:xfrm>
          <a:off x="4438" y="742394"/>
          <a:ext cx="4127731" cy="1600299"/>
        </a:xfrm>
        <a:prstGeom prst="rect">
          <a:avLst/>
        </a:prstGeom>
        <a:solidFill>
          <a:schemeClr val="tx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Agency maintains their incident records via their </a:t>
          </a:r>
          <a:r>
            <a:rPr lang="en-US" sz="1800" b="1" u="sng" kern="1200" dirty="0"/>
            <a:t>local Records Management System (RMS) or other storage as their system of record</a:t>
          </a:r>
          <a:r>
            <a:rPr lang="en-US" sz="1800" b="1" kern="1200" dirty="0"/>
            <a:t> </a:t>
          </a:r>
          <a:r>
            <a:rPr lang="en-US" sz="1800" kern="1200" dirty="0"/>
            <a:t>and complies with their local records retention policy</a:t>
          </a:r>
        </a:p>
      </dsp:txBody>
      <dsp:txXfrm>
        <a:off x="4438" y="742394"/>
        <a:ext cx="4127731" cy="1600299"/>
      </dsp:txXfrm>
    </dsp:sp>
    <dsp:sp modelId="{EB3D5F87-8BA8-4D88-805A-4A7CD2BDF069}">
      <dsp:nvSpPr>
        <dsp:cNvPr id="0" name=""/>
        <dsp:cNvSpPr/>
      </dsp:nvSpPr>
      <dsp:spPr>
        <a:xfrm>
          <a:off x="4957716" y="25602"/>
          <a:ext cx="4127731" cy="1258958"/>
        </a:xfrm>
        <a:prstGeom prst="rect">
          <a:avLst/>
        </a:prstGeom>
        <a:solidFill>
          <a:srgbClr val="44722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GOOD</a:t>
          </a:r>
          <a:r>
            <a:rPr lang="en-US" sz="1800" kern="1200" dirty="0"/>
            <a:t> – No further action needed</a:t>
          </a:r>
        </a:p>
      </dsp:txBody>
      <dsp:txXfrm>
        <a:off x="4957716" y="25602"/>
        <a:ext cx="4127731" cy="1258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7F6F-7870-4E85-9561-8A1DACE28677}">
      <dsp:nvSpPr>
        <dsp:cNvPr id="0" name=""/>
        <dsp:cNvSpPr/>
      </dsp:nvSpPr>
      <dsp:spPr>
        <a:xfrm>
          <a:off x="4132170" y="1369895"/>
          <a:ext cx="2889412" cy="257983"/>
        </a:xfrm>
        <a:custGeom>
          <a:avLst/>
          <a:gdLst/>
          <a:ahLst/>
          <a:cxnLst/>
          <a:rect l="0" t="0" r="0" b="0"/>
          <a:pathLst>
            <a:path>
              <a:moveTo>
                <a:pt x="0" y="257983"/>
              </a:moveTo>
              <a:lnTo>
                <a:pt x="2889412" y="257983"/>
              </a:lnTo>
              <a:lnTo>
                <a:pt x="2889412" y="0"/>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1FB5336-35AF-4E23-A361-CDBDDEDE0122}">
      <dsp:nvSpPr>
        <dsp:cNvPr id="0" name=""/>
        <dsp:cNvSpPr/>
      </dsp:nvSpPr>
      <dsp:spPr>
        <a:xfrm>
          <a:off x="4438" y="998400"/>
          <a:ext cx="4127731" cy="1258958"/>
        </a:xfrm>
        <a:prstGeom prst="rect">
          <a:avLst/>
        </a:prstGeom>
        <a:solidFill>
          <a:schemeClr val="tx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Agency enters incident reports </a:t>
          </a:r>
          <a:r>
            <a:rPr lang="en-US" sz="1800" b="1" u="sng" kern="1200" dirty="0"/>
            <a:t>directly into NFIRS</a:t>
          </a:r>
          <a:r>
            <a:rPr lang="en-US" sz="1800" b="1" kern="1200" dirty="0"/>
            <a:t> and </a:t>
          </a:r>
          <a:r>
            <a:rPr lang="en-US" sz="1800" b="1" u="sng" kern="1200" dirty="0"/>
            <a:t>does not have their own RMS</a:t>
          </a:r>
          <a:r>
            <a:rPr lang="en-US" sz="1800" b="1" kern="1200" dirty="0"/>
            <a:t> </a:t>
          </a:r>
          <a:r>
            <a:rPr lang="en-US" sz="1800" kern="1200" dirty="0"/>
            <a:t>or other storage for the incident records serving as their system of record</a:t>
          </a:r>
        </a:p>
      </dsp:txBody>
      <dsp:txXfrm>
        <a:off x="4438" y="998400"/>
        <a:ext cx="4127731" cy="1258958"/>
      </dsp:txXfrm>
    </dsp:sp>
    <dsp:sp modelId="{EB3D5F87-8BA8-4D88-805A-4A7CD2BDF069}">
      <dsp:nvSpPr>
        <dsp:cNvPr id="0" name=""/>
        <dsp:cNvSpPr/>
      </dsp:nvSpPr>
      <dsp:spPr>
        <a:xfrm>
          <a:off x="4957716" y="110937"/>
          <a:ext cx="4127731" cy="1258958"/>
        </a:xfrm>
        <a:prstGeom prst="rect">
          <a:avLst/>
        </a:prstGeom>
        <a:solidFill>
          <a:srgbClr val="A47C0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ALERT</a:t>
          </a:r>
          <a:r>
            <a:rPr lang="en-US" sz="1800" kern="1200" dirty="0"/>
            <a:t> – Agency needs to establish a system of record, retrieve, and store historical incident records in compliance with their local records retention policy.</a:t>
          </a:r>
        </a:p>
      </dsp:txBody>
      <dsp:txXfrm>
        <a:off x="4957716" y="110937"/>
        <a:ext cx="4127731" cy="12589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0634-B710-45F6-A658-70E89D9ACC80}" type="datetimeFigureOut">
              <a:rPr lang="en-US" smtClean="0"/>
              <a:t>2/21/2025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5A749-AABE-45DC-AA79-44F0E7EA2085}" type="slidenum">
              <a:rPr lang="en-US" smtClean="0"/>
              <a:t>‹#›</a:t>
            </a:fld>
            <a:endParaRPr lang="en-US" dirty="0"/>
          </a:p>
        </p:txBody>
      </p:sp>
    </p:spTree>
    <p:extLst>
      <p:ext uri="{BB962C8B-B14F-4D97-AF65-F5344CB8AC3E}">
        <p14:creationId xmlns:p14="http://schemas.microsoft.com/office/powerpoint/2010/main" val="319316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12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 think the only thing missing from this is the idea of data having business value, or maybe it's implied by "Business Intelligence." Data without value is a sign of poor data governance. Compare one "pocket of excellence" that keeps its data-informed insights all to itself. That's less valuable than if it were shared with the enterprise.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 would also overemphasize right up front that data governance is all about human behavior.</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C4D79-9D23-4111-B138-CD4B4A45A7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75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Since data governance is all about human behaviors, one of the easiest ways for people to begin is to learn to recognize the bad behaviors. For example, using Excel as a database invites so many disasters. Sharing your data on public platforms is a good way to lose control of the data, and we all know how easy it is to remove things from the internet.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C4D79-9D23-4111-B138-CD4B4A45A7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8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7B609-8622-4B60-800F-B66C9CC897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17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7B609-8622-4B60-800F-B66C9CC897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37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presentation is appx 75m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4751C-7839-4EE0-B591-DA8629287E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044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60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685800"/>
            <a:ext cx="7381876" cy="4152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03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 by end of CY2026</a:t>
            </a:r>
            <a:br>
              <a:rPr lang="en-US" dirty="0"/>
            </a:br>
            <a:r>
              <a:rPr lang="en-US" dirty="0"/>
              <a:t>24,000+ fire departments onboarded onto NERIS</a:t>
            </a:r>
            <a:br>
              <a:rPr lang="en-US" dirty="0"/>
            </a:br>
            <a:r>
              <a:rPr lang="en-US" dirty="0"/>
              <a:t>Local fire departments onboarded onto NERIS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a:cs typeface="+mn-cs"/>
            </a:endParaRPr>
          </a:p>
        </p:txBody>
      </p:sp>
    </p:spTree>
    <p:extLst>
      <p:ext uri="{BB962C8B-B14F-4D97-AF65-F5344CB8AC3E}">
        <p14:creationId xmlns:p14="http://schemas.microsoft.com/office/powerpoint/2010/main" val="251992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DF590-8650-4476-89D7-9F939C30D9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93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BB3374-87A6-4DCC-BE1D-765ADCAEDE35}" type="slidenum">
              <a:rPr lang="en-US" smtClean="0"/>
              <a:t>16</a:t>
            </a:fld>
            <a:endParaRPr lang="en-US"/>
          </a:p>
        </p:txBody>
      </p:sp>
    </p:spTree>
    <p:extLst>
      <p:ext uri="{BB962C8B-B14F-4D97-AF65-F5344CB8AC3E}">
        <p14:creationId xmlns:p14="http://schemas.microsoft.com/office/powerpoint/2010/main" val="168233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B3374-87A6-4DCC-BE1D-765ADCAEDE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19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RH</a:t>
            </a: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98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C0DAA-5380-7243-AD33-40F24682E305}" type="slidenum">
              <a:rPr lang="en-US" smtClean="0"/>
              <a:t>21</a:t>
            </a:fld>
            <a:endParaRPr lang="en-US"/>
          </a:p>
        </p:txBody>
      </p:sp>
    </p:spTree>
    <p:extLst>
      <p:ext uri="{BB962C8B-B14F-4D97-AF65-F5344CB8AC3E}">
        <p14:creationId xmlns:p14="http://schemas.microsoft.com/office/powerpoint/2010/main" val="32418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0150-842F-6A54-81E0-ECAA42CB85BD}"/>
              </a:ext>
            </a:extLst>
          </p:cNvPr>
          <p:cNvSpPr>
            <a:spLocks noGrp="1"/>
          </p:cNvSpPr>
          <p:nvPr>
            <p:ph type="title"/>
          </p:nvPr>
        </p:nvSpPr>
        <p:spPr>
          <a:xfrm>
            <a:off x="839790"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A89DC2FF-A157-5AA7-A7F7-FD08B011AE05}"/>
              </a:ext>
            </a:extLst>
          </p:cNvPr>
          <p:cNvSpPr>
            <a:spLocks noGrp="1"/>
          </p:cNvSpPr>
          <p:nvPr>
            <p:ph type="pic" idx="1"/>
          </p:nvPr>
        </p:nvSpPr>
        <p:spPr>
          <a:xfrm>
            <a:off x="5183188" y="987428"/>
            <a:ext cx="6172200" cy="4873625"/>
          </a:xfrm>
        </p:spPr>
        <p:txBody>
          <a:bodyPr/>
          <a:lstStyle>
            <a:lvl1pPr marL="0" indent="0">
              <a:buNone/>
              <a:defRPr sz="3199"/>
            </a:lvl1pPr>
            <a:lvl2pPr marL="457086" indent="0">
              <a:buNone/>
              <a:defRPr sz="2799"/>
            </a:lvl2pPr>
            <a:lvl3pPr marL="914172" indent="0">
              <a:buNone/>
              <a:defRPr sz="2399"/>
            </a:lvl3pPr>
            <a:lvl4pPr marL="1371258" indent="0">
              <a:buNone/>
              <a:defRPr sz="1999"/>
            </a:lvl4pPr>
            <a:lvl5pPr marL="1828343" indent="0">
              <a:buNone/>
              <a:defRPr sz="1999"/>
            </a:lvl5pPr>
            <a:lvl6pPr marL="2285428" indent="0">
              <a:buNone/>
              <a:defRPr sz="1999"/>
            </a:lvl6pPr>
            <a:lvl7pPr marL="2742514" indent="0">
              <a:buNone/>
              <a:defRPr sz="1999"/>
            </a:lvl7pPr>
            <a:lvl8pPr marL="3199600" indent="0">
              <a:buNone/>
              <a:defRPr sz="1999"/>
            </a:lvl8pPr>
            <a:lvl9pPr marL="3656686" indent="0">
              <a:buNone/>
              <a:defRPr sz="1999"/>
            </a:lvl9pPr>
          </a:lstStyle>
          <a:p>
            <a:endParaRPr lang="en-US" dirty="0"/>
          </a:p>
        </p:txBody>
      </p:sp>
      <p:sp>
        <p:nvSpPr>
          <p:cNvPr id="4" name="Text Placeholder 3">
            <a:extLst>
              <a:ext uri="{FF2B5EF4-FFF2-40B4-BE49-F238E27FC236}">
                <a16:creationId xmlns:a16="http://schemas.microsoft.com/office/drawing/2014/main" id="{9A4BC66D-DF2C-36CA-8F0B-483E4FC7F5EE}"/>
              </a:ext>
            </a:extLst>
          </p:cNvPr>
          <p:cNvSpPr>
            <a:spLocks noGrp="1"/>
          </p:cNvSpPr>
          <p:nvPr>
            <p:ph type="body" sz="half" idx="2"/>
          </p:nvPr>
        </p:nvSpPr>
        <p:spPr>
          <a:xfrm>
            <a:off x="839790" y="2057400"/>
            <a:ext cx="3932237" cy="3811588"/>
          </a:xfrm>
        </p:spPr>
        <p:txBody>
          <a:bodyPr/>
          <a:lstStyle>
            <a:lvl1pPr marL="0" indent="0">
              <a:buNone/>
              <a:defRPr sz="1600"/>
            </a:lvl1pPr>
            <a:lvl2pPr marL="457086" indent="0">
              <a:buNone/>
              <a:defRPr sz="1400"/>
            </a:lvl2pPr>
            <a:lvl3pPr marL="914172" indent="0">
              <a:buNone/>
              <a:defRPr sz="1200"/>
            </a:lvl3pPr>
            <a:lvl4pPr marL="1371258" indent="0">
              <a:buNone/>
              <a:defRPr sz="1000"/>
            </a:lvl4pPr>
            <a:lvl5pPr marL="1828343" indent="0">
              <a:buNone/>
              <a:defRPr sz="1000"/>
            </a:lvl5pPr>
            <a:lvl6pPr marL="2285428"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63D23-C2E0-E906-6DC4-81C7574BFFD9}"/>
              </a:ext>
            </a:extLst>
          </p:cNvPr>
          <p:cNvSpPr>
            <a:spLocks noGrp="1"/>
          </p:cNvSpPr>
          <p:nvPr>
            <p:ph type="dt" sz="half" idx="10"/>
          </p:nvPr>
        </p:nvSpPr>
        <p:spPr/>
        <p:txBody>
          <a:bodyPr/>
          <a:lstStyle/>
          <a:p>
            <a:fld id="{C7203467-3C40-6944-B3B1-F46B77E6C2C9}" type="datetime1">
              <a:rPr lang="en-US" smtClean="0"/>
              <a:t>2/21/2025</a:t>
            </a:fld>
            <a:endParaRPr lang="en-US" dirty="0"/>
          </a:p>
        </p:txBody>
      </p:sp>
      <p:sp>
        <p:nvSpPr>
          <p:cNvPr id="6" name="Footer Placeholder 5">
            <a:extLst>
              <a:ext uri="{FF2B5EF4-FFF2-40B4-BE49-F238E27FC236}">
                <a16:creationId xmlns:a16="http://schemas.microsoft.com/office/drawing/2014/main" id="{DDE75833-5F8E-896E-197E-88529AEB87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1B6286-7711-CA30-D85C-530456ACB4F6}"/>
              </a:ext>
            </a:extLst>
          </p:cNvPr>
          <p:cNvSpPr>
            <a:spLocks noGrp="1"/>
          </p:cNvSpPr>
          <p:nvPr>
            <p:ph type="sldNum" sz="quarter" idx="12"/>
          </p:nvPr>
        </p:nvSpPr>
        <p:spPr>
          <a:xfrm>
            <a:off x="9095936" y="6118850"/>
            <a:ext cx="2743200" cy="365125"/>
          </a:xfrm>
          <a:prstGeom prst="rect">
            <a:avLst/>
          </a:prstGeom>
        </p:spPr>
        <p:txBody>
          <a:bodyPr/>
          <a:lstStyle/>
          <a:p>
            <a:fld id="{3A782C77-71FE-44E1-B7B8-AEFF9E504402}" type="slidenum">
              <a:rPr lang="en-US" smtClean="0"/>
              <a:t>‹#›</a:t>
            </a:fld>
            <a:endParaRPr lang="en-US" dirty="0"/>
          </a:p>
        </p:txBody>
      </p:sp>
    </p:spTree>
    <p:extLst>
      <p:ext uri="{BB962C8B-B14F-4D97-AF65-F5344CB8AC3E}">
        <p14:creationId xmlns:p14="http://schemas.microsoft.com/office/powerpoint/2010/main" val="132134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38D7-EE36-C3A8-B41F-14AD12BF9F8E}"/>
              </a:ext>
            </a:extLst>
          </p:cNvPr>
          <p:cNvSpPr>
            <a:spLocks noGrp="1"/>
          </p:cNvSpPr>
          <p:nvPr>
            <p:ph type="ctrTitle"/>
          </p:nvPr>
        </p:nvSpPr>
        <p:spPr>
          <a:xfrm>
            <a:off x="1524000" y="1122363"/>
            <a:ext cx="9144000" cy="2387600"/>
          </a:xfrm>
        </p:spPr>
        <p:txBody>
          <a:bodyPr anchor="b"/>
          <a:lstStyle>
            <a:lvl1pPr algn="ctr">
              <a:defRPr sz="60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3693512D-A4A5-741F-8AC0-FE9289E02B9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Placeholder 5" descr="A red and blue lines on a black background&#10;&#10;Description automatically generated">
            <a:extLst>
              <a:ext uri="{FF2B5EF4-FFF2-40B4-BE49-F238E27FC236}">
                <a16:creationId xmlns:a16="http://schemas.microsoft.com/office/drawing/2014/main" id="{9D80DCB1-B1A4-9FB7-0408-8CA77F60B1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9" t="-1183" r="-7101" b="-2673"/>
          <a:stretch/>
        </p:blipFill>
        <p:spPr>
          <a:xfrm rot="21185351">
            <a:off x="-90228" y="-1258873"/>
            <a:ext cx="6386366" cy="9721823"/>
          </a:xfrm>
          <a:prstGeom prst="rect">
            <a:avLst/>
          </a:prstGeom>
        </p:spPr>
      </p:pic>
    </p:spTree>
    <p:extLst>
      <p:ext uri="{BB962C8B-B14F-4D97-AF65-F5344CB8AC3E}">
        <p14:creationId xmlns:p14="http://schemas.microsoft.com/office/powerpoint/2010/main" val="49447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B87-DEFE-6E08-CF9C-A9164810148C}"/>
              </a:ext>
            </a:extLst>
          </p:cNvPr>
          <p:cNvSpPr>
            <a:spLocks noGrp="1"/>
          </p:cNvSpPr>
          <p:nvPr>
            <p:ph type="title"/>
          </p:nvPr>
        </p:nvSpPr>
        <p:spPr>
          <a:xfrm>
            <a:off x="275574" y="209893"/>
            <a:ext cx="8530224" cy="687061"/>
          </a:xfrm>
        </p:spPr>
        <p:txBody>
          <a:bodyPr/>
          <a:lstStyle>
            <a:lvl1pPr>
              <a:defRPr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EBDAE8-6791-48F6-E807-076256068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6F192731-BD13-F48E-68FB-5ACDC4408A6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483" t="1" b="42445"/>
          <a:stretch/>
        </p:blipFill>
        <p:spPr bwMode="auto">
          <a:xfrm>
            <a:off x="9093567" y="-1329276"/>
            <a:ext cx="4360360" cy="2185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984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837D-2FFD-102B-94C0-0F2B3A66AD2F}"/>
              </a:ext>
            </a:extLst>
          </p:cNvPr>
          <p:cNvSpPr>
            <a:spLocks noGrp="1"/>
          </p:cNvSpPr>
          <p:nvPr>
            <p:ph type="title"/>
          </p:nvPr>
        </p:nvSpPr>
        <p:spPr/>
        <p:txBody>
          <a:bodyPr/>
          <a:lstStyle>
            <a:lvl1pPr>
              <a:defRPr>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0874157-5E19-8890-4054-914B738EAC2E}"/>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404F687-8D64-C0CE-A3C3-FC08EF691C46}"/>
              </a:ext>
            </a:extLst>
          </p:cNvPr>
          <p:cNvSpPr>
            <a:spLocks noGrp="1"/>
          </p:cNvSpPr>
          <p:nvPr>
            <p:ph type="sldNum" sz="quarter" idx="12"/>
          </p:nvPr>
        </p:nvSpPr>
        <p:spPr>
          <a:xfrm>
            <a:off x="9095936" y="6118849"/>
            <a:ext cx="2743200" cy="365125"/>
          </a:xfrm>
          <a:prstGeom prst="rect">
            <a:avLst/>
          </a:prstGeom>
        </p:spPr>
        <p:txBody>
          <a:bodyPr/>
          <a:lstStyle>
            <a:lvl1pPr>
              <a:defRPr>
                <a:latin typeface="Open Sans" pitchFamily="2" charset="0"/>
                <a:ea typeface="Open Sans" pitchFamily="2" charset="0"/>
                <a:cs typeface="Open Sans" pitchFamily="2" charset="0"/>
              </a:defRPr>
            </a:lvl1pPr>
          </a:lstStyle>
          <a:p>
            <a:fld id="{4DA4581A-732D-4DDD-881F-7022ADA6E8EC}" type="slidenum">
              <a:rPr lang="en-US" smtClean="0"/>
              <a:pPr/>
              <a:t>‹#›</a:t>
            </a:fld>
            <a:endParaRPr lang="en-US" dirty="0"/>
          </a:p>
        </p:txBody>
      </p:sp>
    </p:spTree>
    <p:extLst>
      <p:ext uri="{BB962C8B-B14F-4D97-AF65-F5344CB8AC3E}">
        <p14:creationId xmlns:p14="http://schemas.microsoft.com/office/powerpoint/2010/main" val="31473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38D7-EE36-C3A8-B41F-14AD12BF9F8E}"/>
              </a:ext>
            </a:extLst>
          </p:cNvPr>
          <p:cNvSpPr>
            <a:spLocks noGrp="1"/>
          </p:cNvSpPr>
          <p:nvPr>
            <p:ph type="ctrTitle"/>
          </p:nvPr>
        </p:nvSpPr>
        <p:spPr>
          <a:xfrm>
            <a:off x="1524000" y="1122363"/>
            <a:ext cx="9144000" cy="2387600"/>
          </a:xfrm>
        </p:spPr>
        <p:txBody>
          <a:bodyPr anchor="b"/>
          <a:lstStyle>
            <a:lvl1pPr algn="ctr">
              <a:defRPr sz="6000" b="1">
                <a:solidFill>
                  <a:srgbClr val="002060"/>
                </a:solidFill>
              </a:defRPr>
            </a:lvl1pPr>
          </a:lstStyle>
          <a:p>
            <a:r>
              <a:rPr lang="en-US" dirty="0"/>
              <a:t>Click to edit Master title style</a:t>
            </a:r>
          </a:p>
        </p:txBody>
      </p:sp>
      <p:sp>
        <p:nvSpPr>
          <p:cNvPr id="3" name="Subtitle 2">
            <a:extLst>
              <a:ext uri="{FF2B5EF4-FFF2-40B4-BE49-F238E27FC236}">
                <a16:creationId xmlns:a16="http://schemas.microsoft.com/office/drawing/2014/main" id="{3693512D-A4A5-741F-8AC0-FE9289E02B9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Placeholder 5" descr="A red and blue lines on a black background&#10;&#10;Description automatically generated">
            <a:extLst>
              <a:ext uri="{FF2B5EF4-FFF2-40B4-BE49-F238E27FC236}">
                <a16:creationId xmlns:a16="http://schemas.microsoft.com/office/drawing/2014/main" id="{9D80DCB1-B1A4-9FB7-0408-8CA77F60B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59" t="-1183" r="-7101" b="-2673"/>
          <a:stretch/>
        </p:blipFill>
        <p:spPr>
          <a:xfrm rot="21185351">
            <a:off x="82492" y="-1075994"/>
            <a:ext cx="6386366" cy="9721823"/>
          </a:xfrm>
          <a:prstGeom prst="rect">
            <a:avLst/>
          </a:prstGeom>
        </p:spPr>
      </p:pic>
    </p:spTree>
    <p:extLst>
      <p:ext uri="{BB962C8B-B14F-4D97-AF65-F5344CB8AC3E}">
        <p14:creationId xmlns:p14="http://schemas.microsoft.com/office/powerpoint/2010/main" val="220615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8758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2663D23-C2E0-E906-6DC4-81C7574BFFD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DE75833-5F8E-896E-197E-88529AEB87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1B6286-7711-CA30-D85C-530456ACB4F6}"/>
              </a:ext>
            </a:extLst>
          </p:cNvPr>
          <p:cNvSpPr>
            <a:spLocks noGrp="1"/>
          </p:cNvSpPr>
          <p:nvPr>
            <p:ph type="sldNum" sz="quarter" idx="12"/>
          </p:nvPr>
        </p:nvSpPr>
        <p:spPr>
          <a:xfrm>
            <a:off x="9095936" y="6118849"/>
            <a:ext cx="2743200" cy="365125"/>
          </a:xfrm>
          <a:prstGeom prst="rect">
            <a:avLst/>
          </a:prstGeom>
        </p:spPr>
        <p:txBody>
          <a:bodyPr/>
          <a:lstStyle/>
          <a:p>
            <a:fld id="{3A782C77-71FE-44E1-B7B8-AEFF9E504402}" type="slidenum">
              <a:rPr lang="en-US" smtClean="0"/>
              <a:t>‹#›</a:t>
            </a:fld>
            <a:endParaRPr lang="en-US" dirty="0"/>
          </a:p>
        </p:txBody>
      </p:sp>
    </p:spTree>
    <p:extLst>
      <p:ext uri="{BB962C8B-B14F-4D97-AF65-F5344CB8AC3E}">
        <p14:creationId xmlns:p14="http://schemas.microsoft.com/office/powerpoint/2010/main" val="1638271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1065311"/>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1856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38D7-EE36-C3A8-B41F-14AD12BF9F8E}"/>
              </a:ext>
            </a:extLst>
          </p:cNvPr>
          <p:cNvSpPr>
            <a:spLocks noGrp="1"/>
          </p:cNvSpPr>
          <p:nvPr>
            <p:ph type="ctrTitle"/>
          </p:nvPr>
        </p:nvSpPr>
        <p:spPr>
          <a:xfrm>
            <a:off x="1524000" y="1122363"/>
            <a:ext cx="9144000" cy="2387600"/>
          </a:xfrm>
        </p:spPr>
        <p:txBody>
          <a:bodyPr anchor="b"/>
          <a:lstStyle>
            <a:lvl1pPr algn="ctr">
              <a:defRPr sz="6000" b="1">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3693512D-A4A5-741F-8AC0-FE9289E02B9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Placeholder 5" descr="A red and blue lines on a black background&#10;&#10;Description automatically generated">
            <a:extLst>
              <a:ext uri="{FF2B5EF4-FFF2-40B4-BE49-F238E27FC236}">
                <a16:creationId xmlns:a16="http://schemas.microsoft.com/office/drawing/2014/main" id="{9D80DCB1-B1A4-9FB7-0408-8CA77F60B1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9" t="-1183" r="-7101" b="-2673"/>
          <a:stretch/>
        </p:blipFill>
        <p:spPr>
          <a:xfrm rot="21185351">
            <a:off x="-90228" y="-1258873"/>
            <a:ext cx="6386366" cy="9721823"/>
          </a:xfrm>
          <a:prstGeom prst="rect">
            <a:avLst/>
          </a:prstGeom>
        </p:spPr>
      </p:pic>
    </p:spTree>
    <p:extLst>
      <p:ext uri="{BB962C8B-B14F-4D97-AF65-F5344CB8AC3E}">
        <p14:creationId xmlns:p14="http://schemas.microsoft.com/office/powerpoint/2010/main" val="301503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B87-DEFE-6E08-CF9C-A9164810148C}"/>
              </a:ext>
            </a:extLst>
          </p:cNvPr>
          <p:cNvSpPr>
            <a:spLocks noGrp="1"/>
          </p:cNvSpPr>
          <p:nvPr>
            <p:ph type="title"/>
          </p:nvPr>
        </p:nvSpPr>
        <p:spPr>
          <a:xfrm>
            <a:off x="275574" y="209893"/>
            <a:ext cx="8530224" cy="687061"/>
          </a:xfrm>
        </p:spPr>
        <p:txBody>
          <a:bodyPr/>
          <a:lstStyle>
            <a:lvl1pPr>
              <a:defRPr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EBDAE8-6791-48F6-E807-076256068CB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6F192731-BD13-F48E-68FB-5ACDC4408A6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483" t="1" b="42445"/>
          <a:stretch/>
        </p:blipFill>
        <p:spPr bwMode="auto">
          <a:xfrm>
            <a:off x="9093567" y="-1329276"/>
            <a:ext cx="4360360" cy="2185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24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B87-DEFE-6E08-CF9C-A9164810148C}"/>
              </a:ext>
            </a:extLst>
          </p:cNvPr>
          <p:cNvSpPr>
            <a:spLocks noGrp="1"/>
          </p:cNvSpPr>
          <p:nvPr>
            <p:ph type="title"/>
          </p:nvPr>
        </p:nvSpPr>
        <p:spPr>
          <a:xfrm>
            <a:off x="275574" y="209893"/>
            <a:ext cx="8530224" cy="687061"/>
          </a:xfrm>
        </p:spPr>
        <p:txBody>
          <a:bodyPr/>
          <a:lstStyle>
            <a:lvl1pPr>
              <a:defRPr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EBDAE8-6791-48F6-E807-076256068CB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657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51CA43D0-C53C-5D60-9374-461B40A913CE}"/>
              </a:ext>
            </a:extLst>
          </p:cNvPr>
          <p:cNvSpPr/>
          <p:nvPr userDrawn="1"/>
        </p:nvSpPr>
        <p:spPr>
          <a:xfrm>
            <a:off x="1" y="5660020"/>
            <a:ext cx="12192000" cy="1197980"/>
          </a:xfrm>
          <a:custGeom>
            <a:avLst/>
            <a:gdLst>
              <a:gd name="connsiteX0" fmla="*/ 12188825 w 12188825"/>
              <a:gd name="connsiteY0" fmla="*/ 0 h 1197980"/>
              <a:gd name="connsiteX1" fmla="*/ 12188825 w 12188825"/>
              <a:gd name="connsiteY1" fmla="*/ 1197980 h 1197980"/>
              <a:gd name="connsiteX2" fmla="*/ 0 w 12188825"/>
              <a:gd name="connsiteY2" fmla="*/ 1197980 h 1197980"/>
              <a:gd name="connsiteX3" fmla="*/ 0 w 12188825"/>
              <a:gd name="connsiteY3" fmla="*/ 2 h 1197980"/>
              <a:gd name="connsiteX4" fmla="*/ 31464 w 12188825"/>
              <a:gd name="connsiteY4" fmla="*/ 63281 h 1197980"/>
              <a:gd name="connsiteX5" fmla="*/ 6094412 w 12188825"/>
              <a:gd name="connsiteY5" fmla="*/ 618921 h 1197980"/>
              <a:gd name="connsiteX6" fmla="*/ 12188825 w 12188825"/>
              <a:gd name="connsiteY6" fmla="*/ 0 h 11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825" h="1197980">
                <a:moveTo>
                  <a:pt x="12188825" y="0"/>
                </a:moveTo>
                <a:lnTo>
                  <a:pt x="12188825" y="1197980"/>
                </a:lnTo>
                <a:lnTo>
                  <a:pt x="0" y="1197980"/>
                </a:lnTo>
                <a:lnTo>
                  <a:pt x="0" y="2"/>
                </a:lnTo>
                <a:lnTo>
                  <a:pt x="31464" y="63281"/>
                </a:lnTo>
                <a:cubicBezTo>
                  <a:pt x="343559" y="375376"/>
                  <a:pt x="2938927" y="618921"/>
                  <a:pt x="6094412" y="618921"/>
                </a:cubicBezTo>
                <a:cubicBezTo>
                  <a:pt x="9460263" y="618921"/>
                  <a:pt x="12188825" y="341821"/>
                  <a:pt x="12188825" y="0"/>
                </a:cubicBezTo>
                <a:close/>
              </a:path>
            </a:pathLst>
          </a:custGeom>
          <a:gradFill>
            <a:gsLst>
              <a:gs pos="0">
                <a:srgbClr val="9B1F24"/>
              </a:gs>
              <a:gs pos="100000">
                <a:srgbClr val="262F68"/>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kern="100" dirty="0">
                <a:effectLst/>
                <a:latin typeface="Myriad Pro" panose="020B0503030403020204" pitchFamily="34" charset="0"/>
                <a:ea typeface="Calibri" panose="020F0502020204030204" pitchFamily="34" charset="0"/>
                <a:cs typeface="Times New Roman" panose="02020603050405020304" pitchFamily="18" charset="0"/>
              </a:rPr>
              <a:t> </a:t>
            </a:r>
          </a:p>
        </p:txBody>
      </p:sp>
      <p:sp>
        <p:nvSpPr>
          <p:cNvPr id="2" name="Title Placeholder 1">
            <a:extLst>
              <a:ext uri="{FF2B5EF4-FFF2-40B4-BE49-F238E27FC236}">
                <a16:creationId xmlns:a16="http://schemas.microsoft.com/office/drawing/2014/main" id="{7BCADECF-9AC4-2A7C-065E-C8B39B278094}"/>
              </a:ext>
            </a:extLst>
          </p:cNvPr>
          <p:cNvSpPr>
            <a:spLocks noGrp="1"/>
          </p:cNvSpPr>
          <p:nvPr>
            <p:ph type="title"/>
          </p:nvPr>
        </p:nvSpPr>
        <p:spPr>
          <a:xfrm>
            <a:off x="838201" y="106531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378CB4-CD0C-1C6F-F131-42DD018743AB}"/>
              </a:ext>
            </a:extLst>
          </p:cNvPr>
          <p:cNvSpPr>
            <a:spLocks noGrp="1"/>
          </p:cNvSpPr>
          <p:nvPr>
            <p:ph type="body" idx="1"/>
          </p:nvPr>
        </p:nvSpPr>
        <p:spPr>
          <a:xfrm>
            <a:off x="838201" y="2525809"/>
            <a:ext cx="10515600" cy="32190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Graphic 19">
            <a:extLst>
              <a:ext uri="{FF2B5EF4-FFF2-40B4-BE49-F238E27FC236}">
                <a16:creationId xmlns:a16="http://schemas.microsoft.com/office/drawing/2014/main" id="{91E0F0EC-5CA3-9BF7-F506-151F8FE23FFF}"/>
              </a:ext>
            </a:extLst>
          </p:cNvPr>
          <p:cNvPicPr>
            <a:picLocks noChangeAspect="1"/>
          </p:cNvPicPr>
          <p:nvPr userDrawn="1"/>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23483" t="1" b="42445"/>
          <a:stretch/>
        </p:blipFill>
        <p:spPr bwMode="auto">
          <a:xfrm>
            <a:off x="9095936" y="-1329276"/>
            <a:ext cx="4361496" cy="2185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7214029"/>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868" r:id="rId3"/>
    <p:sldLayoutId id="2147483870" r:id="rId4"/>
    <p:sldLayoutId id="2147483871" r:id="rId5"/>
    <p:sldLayoutId id="2147483877" r:id="rId6"/>
  </p:sldLayoutIdLst>
  <p:txStyles>
    <p:title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Open Sans" pitchFamily="2" charset="0"/>
          <a:ea typeface="Open Sans" pitchFamily="2" charset="0"/>
          <a:cs typeface="Open Sans" pitchFamily="2" charset="0"/>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Open Sans" pitchFamily="2" charset="0"/>
          <a:ea typeface="Open Sans" pitchFamily="2" charset="0"/>
          <a:cs typeface="Open Sans" pitchFamily="2" charset="0"/>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Open Sans" pitchFamily="2" charset="0"/>
          <a:ea typeface="Open Sans" pitchFamily="2" charset="0"/>
          <a:cs typeface="Open Sans" pitchFamily="2"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Open Sans" pitchFamily="2" charset="0"/>
          <a:ea typeface="Open Sans" pitchFamily="2" charset="0"/>
          <a:cs typeface="Open Sans" pitchFamily="2" charset="0"/>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Open Sans" pitchFamily="2" charset="0"/>
          <a:ea typeface="Open Sans" pitchFamily="2" charset="0"/>
          <a:cs typeface="Open Sans" pitchFamily="2"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5828A-BCFD-15CF-9480-3B5BFDC0A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D7ADBD-84E6-E6BD-3842-3BD22DA2D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878119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8" r:id="rId3"/>
  </p:sldLayoutIdLst>
  <p:txStyles>
    <p:title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5828A-BCFD-15CF-9480-3B5BFDC0A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7ADBD-84E6-E6BD-3842-3BD22DA2D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973529"/>
      </p:ext>
    </p:extLst>
  </p:cSld>
  <p:clrMap bg1="lt1" tx1="dk1" bg2="lt2" tx2="dk2" accent1="accent1" accent2="accent2" accent3="accent3" accent4="accent4" accent5="accent5" accent6="accent6" hlink="hlink" folHlink="folHlink"/>
  <p:sldLayoutIdLst>
    <p:sldLayoutId id="2147483880" r:id="rId1"/>
    <p:sldLayoutId id="2147483881" r:id="rId2"/>
  </p:sldLayoutIdLst>
  <p:txStyles>
    <p:title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5.svg"/><Relationship Id="rId11" Type="http://schemas.openxmlformats.org/officeDocument/2006/relationships/image" Target="../media/image40.sv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svg"/><Relationship Id="rId9"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neris.fsri.org/privacy-policy" TargetMode="External"/><Relationship Id="rId2" Type="http://schemas.openxmlformats.org/officeDocument/2006/relationships/hyperlink" Target="https://neris.fsri.org/terms-of-us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fema.gov/about/openfema/data-sets/fema-usfa-nfirs-annual-dat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tinyurl.com/494xjnx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1.png"/><Relationship Id="rId4" Type="http://schemas.openxmlformats.org/officeDocument/2006/relationships/hyperlink" Target="mailto:NERIS@ul.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484-4A6E-EB89-4FD8-AA7E782FF13E}"/>
              </a:ext>
            </a:extLst>
          </p:cNvPr>
          <p:cNvSpPr>
            <a:spLocks noGrp="1"/>
          </p:cNvSpPr>
          <p:nvPr>
            <p:ph type="ctrTitle"/>
          </p:nvPr>
        </p:nvSpPr>
        <p:spPr>
          <a:xfrm>
            <a:off x="2184400" y="406400"/>
            <a:ext cx="9144000" cy="2387600"/>
          </a:xfrm>
        </p:spPr>
        <p:txBody>
          <a:bodyPr>
            <a:normAutofit/>
          </a:bodyPr>
          <a:lstStyle/>
          <a:p>
            <a:r>
              <a:rPr lang="en-US" sz="4700" dirty="0">
                <a:solidFill>
                  <a:srgbClr val="002060"/>
                </a:solidFill>
                <a:effectLst>
                  <a:outerShdw blurRad="38100" dist="38100" dir="2700000" algn="tl">
                    <a:srgbClr val="000000">
                      <a:alpha val="43137"/>
                    </a:srgbClr>
                  </a:outerShdw>
                </a:effectLst>
              </a:rPr>
              <a:t>National Emergency Response Information System</a:t>
            </a:r>
            <a:endParaRPr lang="en-US" dirty="0">
              <a:solidFill>
                <a:srgbClr val="00206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4BCDF96E-5A10-EFF1-99DB-696BA1F3403D}"/>
              </a:ext>
            </a:extLst>
          </p:cNvPr>
          <p:cNvSpPr>
            <a:spLocks noGrp="1"/>
          </p:cNvSpPr>
          <p:nvPr>
            <p:ph type="subTitle" idx="1"/>
          </p:nvPr>
        </p:nvSpPr>
        <p:spPr>
          <a:xfrm>
            <a:off x="2184400" y="3030538"/>
            <a:ext cx="9144000" cy="1655762"/>
          </a:xfrm>
        </p:spPr>
        <p:txBody>
          <a:bodyPr/>
          <a:lstStyle/>
          <a:p>
            <a:r>
              <a:rPr lang="en-US" dirty="0">
                <a:solidFill>
                  <a:srgbClr val="002060"/>
                </a:solidFill>
              </a:rPr>
              <a:t>February 2025</a:t>
            </a:r>
          </a:p>
        </p:txBody>
      </p:sp>
    </p:spTree>
    <p:extLst>
      <p:ext uri="{BB962C8B-B14F-4D97-AF65-F5344CB8AC3E}">
        <p14:creationId xmlns:p14="http://schemas.microsoft.com/office/powerpoint/2010/main" val="393355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7EFFD61-272B-C3A6-398A-7631BE5670D5}"/>
              </a:ext>
            </a:extLst>
          </p:cNvPr>
          <p:cNvSpPr>
            <a:spLocks noGrp="1"/>
          </p:cNvSpPr>
          <p:nvPr>
            <p:ph idx="1"/>
          </p:nvPr>
        </p:nvSpPr>
        <p:spPr>
          <a:xfrm>
            <a:off x="514351" y="1731806"/>
            <a:ext cx="5855970" cy="4028976"/>
          </a:xfrm>
        </p:spPr>
        <p:txBody>
          <a:bodyPr vert="horz" lIns="91440" tIns="45720" rIns="91440" bIns="45720" rtlCol="0" anchor="t">
            <a:noAutofit/>
          </a:bodyPr>
          <a:lstStyle/>
          <a:p>
            <a:pPr marL="0" indent="0">
              <a:lnSpc>
                <a:spcPct val="120000"/>
              </a:lnSpc>
              <a:buNone/>
            </a:pPr>
            <a:r>
              <a:rPr lang="en-US" sz="1700" b="1" dirty="0">
                <a:solidFill>
                  <a:srgbClr val="262F68"/>
                </a:solidFill>
                <a:latin typeface="Open Sans"/>
                <a:ea typeface="Open Sans"/>
                <a:cs typeface="Open Sans"/>
              </a:rPr>
              <a:t>Enhanced Emerging Hazards and Structure Exposures:</a:t>
            </a:r>
          </a:p>
          <a:p>
            <a:pPr marL="285750" indent="-285750">
              <a:lnSpc>
                <a:spcPct val="120000"/>
              </a:lnSpc>
              <a:buFont typeface="Arial" panose="020B0604020202020204" pitchFamily="34" charset="0"/>
              <a:buChar char="•"/>
            </a:pPr>
            <a:r>
              <a:rPr lang="en-US" sz="1700" b="1" dirty="0">
                <a:solidFill>
                  <a:srgbClr val="9A1E22"/>
                </a:solidFill>
                <a:latin typeface="Open Sans"/>
                <a:ea typeface="Open Sans"/>
                <a:cs typeface="Open Sans"/>
              </a:rPr>
              <a:t>Emerging Hazards: </a:t>
            </a:r>
            <a:r>
              <a:rPr lang="en-US" sz="1700" dirty="0">
                <a:solidFill>
                  <a:srgbClr val="262F68"/>
                </a:solidFill>
                <a:latin typeface="Open Sans"/>
                <a:ea typeface="Open Sans"/>
                <a:cs typeface="Open Sans"/>
              </a:rPr>
              <a:t>This module will enable the system to evolve to the dynamic environments we operate in, enabling data collection of evolving threats.</a:t>
            </a:r>
            <a:endParaRPr lang="en-US" sz="1700" dirty="0">
              <a:solidFill>
                <a:srgbClr val="9A1E22"/>
              </a:solidFill>
              <a:latin typeface="Open Sans"/>
              <a:ea typeface="Open Sans"/>
              <a:cs typeface="Open Sans"/>
            </a:endParaRPr>
          </a:p>
          <a:p>
            <a:pPr marL="285750" indent="-285750">
              <a:lnSpc>
                <a:spcPct val="120000"/>
              </a:lnSpc>
              <a:buFont typeface="Arial" panose="020B0604020202020204" pitchFamily="34" charset="0"/>
              <a:buChar char="•"/>
            </a:pPr>
            <a:r>
              <a:rPr lang="en-US" sz="1700" b="1" dirty="0">
                <a:solidFill>
                  <a:srgbClr val="9A1E22"/>
                </a:solidFill>
                <a:latin typeface="Open Sans"/>
                <a:ea typeface="Open Sans"/>
                <a:cs typeface="Open Sans"/>
              </a:rPr>
              <a:t>Structure Exposures:</a:t>
            </a:r>
            <a:r>
              <a:rPr lang="en-US" sz="1700" b="1" dirty="0">
                <a:solidFill>
                  <a:srgbClr val="262F68"/>
                </a:solidFill>
                <a:latin typeface="Open Sans"/>
                <a:ea typeface="Open Sans"/>
                <a:cs typeface="Open Sans"/>
              </a:rPr>
              <a:t> </a:t>
            </a:r>
            <a:r>
              <a:rPr lang="en-US" sz="1700" dirty="0">
                <a:solidFill>
                  <a:srgbClr val="262F68"/>
                </a:solidFill>
                <a:latin typeface="Open Sans"/>
                <a:ea typeface="Open Sans"/>
                <a:cs typeface="Open Sans"/>
              </a:rPr>
              <a:t>Entered as a straightforward addition to the original incident report, streamlining entry even in complex scenarios like urban conflagrations and the wildland-urban interface. This will reduce report completion time and improve accuracy on complex fire incidents.</a:t>
            </a:r>
          </a:p>
          <a:p>
            <a:pPr marL="285750" indent="-285750">
              <a:lnSpc>
                <a:spcPct val="120000"/>
              </a:lnSpc>
              <a:buFont typeface="Arial" panose="020B0604020202020204" pitchFamily="34" charset="0"/>
              <a:buChar char="•"/>
            </a:pPr>
            <a:endPar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house on a hill with smoke coming out of the sky&#10;&#10;Description automatically generated">
            <a:extLst>
              <a:ext uri="{FF2B5EF4-FFF2-40B4-BE49-F238E27FC236}">
                <a16:creationId xmlns:a16="http://schemas.microsoft.com/office/drawing/2014/main" id="{7C5F0793-E5CE-532C-3BAD-53BAEA0671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02564" y="1136736"/>
            <a:ext cx="5532120" cy="4584527"/>
          </a:xfrm>
          <a:prstGeom prst="rect">
            <a:avLst/>
          </a:prstGeom>
        </p:spPr>
      </p:pic>
      <p:sp>
        <p:nvSpPr>
          <p:cNvPr id="6" name="Title 1">
            <a:extLst>
              <a:ext uri="{FF2B5EF4-FFF2-40B4-BE49-F238E27FC236}">
                <a16:creationId xmlns:a16="http://schemas.microsoft.com/office/drawing/2014/main" id="{0E39FBCD-5AD8-440B-EE23-891B36385784}"/>
              </a:ext>
            </a:extLst>
          </p:cNvPr>
          <p:cNvSpPr txBox="1">
            <a:spLocks/>
          </p:cNvSpPr>
          <p:nvPr/>
        </p:nvSpPr>
        <p:spPr>
          <a:xfrm>
            <a:off x="570257" y="277680"/>
            <a:ext cx="5810878" cy="1325563"/>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a:lstStyle>
          <a:p>
            <a:r>
              <a:rPr lang="en-US" sz="4000">
                <a:solidFill>
                  <a:srgbClr val="002060"/>
                </a:solidFill>
                <a:effectLst>
                  <a:outerShdw blurRad="38100" dist="38100" dir="2700000" algn="tl">
                    <a:srgbClr val="000000">
                      <a:alpha val="43137"/>
                    </a:srgbClr>
                  </a:outerShdw>
                </a:effectLst>
                <a:ea typeface="Open Sans"/>
                <a:cs typeface="Open Sans"/>
              </a:rPr>
              <a:t>What Improvements </a:t>
            </a:r>
            <a:br>
              <a:rPr lang="en-US" sz="4000">
                <a:solidFill>
                  <a:srgbClr val="002060"/>
                </a:solidFill>
                <a:effectLst>
                  <a:outerShdw blurRad="38100" dist="38100" dir="2700000" algn="tl">
                    <a:srgbClr val="000000">
                      <a:alpha val="43137"/>
                    </a:srgbClr>
                  </a:outerShdw>
                </a:effectLst>
                <a:ea typeface="Open Sans"/>
                <a:cs typeface="Open Sans"/>
              </a:rPr>
            </a:br>
            <a:r>
              <a:rPr lang="en-US" sz="4000">
                <a:solidFill>
                  <a:srgbClr val="002060"/>
                </a:solidFill>
                <a:effectLst>
                  <a:outerShdw blurRad="38100" dist="38100" dir="2700000" algn="tl">
                    <a:srgbClr val="000000">
                      <a:alpha val="43137"/>
                    </a:srgbClr>
                  </a:outerShdw>
                </a:effectLst>
                <a:ea typeface="Open Sans"/>
                <a:cs typeface="Open Sans"/>
              </a:rPr>
              <a:t>will NERIS Offer?</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424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4990-804C-54BC-7793-7ADC3328495B}"/>
              </a:ext>
            </a:extLst>
          </p:cNvPr>
          <p:cNvSpPr>
            <a:spLocks noGrp="1"/>
          </p:cNvSpPr>
          <p:nvPr>
            <p:ph type="title"/>
          </p:nvPr>
        </p:nvSpPr>
        <p:spPr>
          <a:xfrm>
            <a:off x="453404" y="232912"/>
            <a:ext cx="10512862" cy="729612"/>
          </a:xfrm>
        </p:spPr>
        <p:txBody>
          <a:bodyPr>
            <a:noAutofit/>
          </a:bodyPr>
          <a:lstStyle/>
          <a:p>
            <a:r>
              <a:rPr lang="en-US" sz="4800" dirty="0"/>
              <a:t>The Focus of NERIS</a:t>
            </a:r>
          </a:p>
        </p:txBody>
      </p:sp>
      <p:sp>
        <p:nvSpPr>
          <p:cNvPr id="6" name="Freeform 4"/>
          <p:cNvSpPr/>
          <p:nvPr/>
        </p:nvSpPr>
        <p:spPr>
          <a:xfrm>
            <a:off x="7923198" y="5399461"/>
            <a:ext cx="2751298" cy="291365"/>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5"/>
          <p:cNvGrpSpPr/>
          <p:nvPr/>
        </p:nvGrpSpPr>
        <p:grpSpPr>
          <a:xfrm>
            <a:off x="7913305" y="2758474"/>
            <a:ext cx="2741405" cy="2724272"/>
            <a:chOff x="0" y="0"/>
            <a:chExt cx="1279723" cy="1271725"/>
          </a:xfrm>
          <a:solidFill>
            <a:srgbClr val="9A1E22"/>
          </a:solidFill>
        </p:grpSpPr>
        <p:sp>
          <p:nvSpPr>
            <p:cNvPr id="8" name="Freeform 6"/>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gr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7"/>
            <p:cNvSpPr txBox="1"/>
            <p:nvPr/>
          </p:nvSpPr>
          <p:spPr>
            <a:xfrm>
              <a:off x="0" y="-57150"/>
              <a:ext cx="1279723" cy="1328875"/>
            </a:xfrm>
            <a:prstGeom prst="rect">
              <a:avLst/>
            </a:prstGeom>
            <a:grpFill/>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grpSp>
        <p:nvGrpSpPr>
          <p:cNvPr id="39" name="Group 16">
            <a:extLst>
              <a:ext uri="{FF2B5EF4-FFF2-40B4-BE49-F238E27FC236}">
                <a16:creationId xmlns:a16="http://schemas.microsoft.com/office/drawing/2014/main" id="{E62BA062-FDA5-1C05-76E4-4C8BCB8011F0}"/>
              </a:ext>
            </a:extLst>
          </p:cNvPr>
          <p:cNvGrpSpPr/>
          <p:nvPr/>
        </p:nvGrpSpPr>
        <p:grpSpPr>
          <a:xfrm>
            <a:off x="8659916" y="2013139"/>
            <a:ext cx="1243460" cy="1212289"/>
            <a:chOff x="0" y="0"/>
            <a:chExt cx="812800" cy="812800"/>
          </a:xfrm>
        </p:grpSpPr>
        <p:sp>
          <p:nvSpPr>
            <p:cNvPr id="40" name="Freeform 17">
              <a:extLst>
                <a:ext uri="{FF2B5EF4-FFF2-40B4-BE49-F238E27FC236}">
                  <a16:creationId xmlns:a16="http://schemas.microsoft.com/office/drawing/2014/main" id="{DA775F14-2252-7A92-BFD6-311BC6364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18">
              <a:extLst>
                <a:ext uri="{FF2B5EF4-FFF2-40B4-BE49-F238E27FC236}">
                  <a16:creationId xmlns:a16="http://schemas.microsoft.com/office/drawing/2014/main" id="{E2A04E0B-DB7F-88A6-23BD-84FAE4A0912E}"/>
                </a:ext>
              </a:extLst>
            </p:cNvPr>
            <p:cNvSpPr txBox="1"/>
            <p:nvPr/>
          </p:nvSpPr>
          <p:spPr>
            <a:xfrm>
              <a:off x="76200" y="19050"/>
              <a:ext cx="660400" cy="717550"/>
            </a:xfrm>
            <a:prstGeom prst="rect">
              <a:avLst/>
            </a:prstGeom>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sp>
        <p:nvSpPr>
          <p:cNvPr id="10" name="Freeform 8"/>
          <p:cNvSpPr/>
          <p:nvPr/>
        </p:nvSpPr>
        <p:spPr>
          <a:xfrm>
            <a:off x="4720486" y="5399461"/>
            <a:ext cx="2751298" cy="291365"/>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9"/>
          <p:cNvGrpSpPr/>
          <p:nvPr/>
        </p:nvGrpSpPr>
        <p:grpSpPr>
          <a:xfrm>
            <a:off x="4740273" y="2764911"/>
            <a:ext cx="2741405" cy="2724272"/>
            <a:chOff x="0" y="0"/>
            <a:chExt cx="1279723" cy="1271725"/>
          </a:xfrm>
          <a:solidFill>
            <a:srgbClr val="622D60"/>
          </a:solidFill>
        </p:grpSpPr>
        <p:sp>
          <p:nvSpPr>
            <p:cNvPr id="12" name="Freeform 10"/>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gr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1"/>
            <p:cNvSpPr txBox="1"/>
            <p:nvPr/>
          </p:nvSpPr>
          <p:spPr>
            <a:xfrm>
              <a:off x="0" y="-57150"/>
              <a:ext cx="1279723" cy="1328875"/>
            </a:xfrm>
            <a:prstGeom prst="rect">
              <a:avLst/>
            </a:prstGeom>
            <a:grpFill/>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grpSp>
        <p:nvGrpSpPr>
          <p:cNvPr id="36" name="Group 16">
            <a:extLst>
              <a:ext uri="{FF2B5EF4-FFF2-40B4-BE49-F238E27FC236}">
                <a16:creationId xmlns:a16="http://schemas.microsoft.com/office/drawing/2014/main" id="{843FF1F6-2A36-5C5D-4924-F67E2D76C381}"/>
              </a:ext>
            </a:extLst>
          </p:cNvPr>
          <p:cNvGrpSpPr/>
          <p:nvPr/>
        </p:nvGrpSpPr>
        <p:grpSpPr>
          <a:xfrm>
            <a:off x="5476455" y="2040003"/>
            <a:ext cx="1243460" cy="1212289"/>
            <a:chOff x="0" y="0"/>
            <a:chExt cx="812800" cy="812800"/>
          </a:xfrm>
        </p:grpSpPr>
        <p:sp>
          <p:nvSpPr>
            <p:cNvPr id="37" name="Freeform 17">
              <a:extLst>
                <a:ext uri="{FF2B5EF4-FFF2-40B4-BE49-F238E27FC236}">
                  <a16:creationId xmlns:a16="http://schemas.microsoft.com/office/drawing/2014/main" id="{D502C3DC-F78F-227E-E881-4F6D006121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18">
              <a:extLst>
                <a:ext uri="{FF2B5EF4-FFF2-40B4-BE49-F238E27FC236}">
                  <a16:creationId xmlns:a16="http://schemas.microsoft.com/office/drawing/2014/main" id="{CE2D0F8A-05F4-0BD6-19FF-EFA2BBC98F14}"/>
                </a:ext>
              </a:extLst>
            </p:cNvPr>
            <p:cNvSpPr txBox="1"/>
            <p:nvPr/>
          </p:nvSpPr>
          <p:spPr>
            <a:xfrm>
              <a:off x="76200" y="19050"/>
              <a:ext cx="660400" cy="717550"/>
            </a:xfrm>
            <a:prstGeom prst="rect">
              <a:avLst/>
            </a:prstGeom>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sp>
        <p:nvSpPr>
          <p:cNvPr id="14" name="Freeform 12"/>
          <p:cNvSpPr/>
          <p:nvPr/>
        </p:nvSpPr>
        <p:spPr>
          <a:xfrm>
            <a:off x="1517505" y="5399461"/>
            <a:ext cx="2751298" cy="291365"/>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3"/>
          <p:cNvGrpSpPr/>
          <p:nvPr/>
        </p:nvGrpSpPr>
        <p:grpSpPr>
          <a:xfrm>
            <a:off x="1537290" y="2788110"/>
            <a:ext cx="2741405" cy="2724272"/>
            <a:chOff x="0" y="0"/>
            <a:chExt cx="1279723" cy="1271725"/>
          </a:xfrm>
          <a:solidFill>
            <a:srgbClr val="262F68"/>
          </a:solidFill>
        </p:grpSpPr>
        <p:sp>
          <p:nvSpPr>
            <p:cNvPr id="16" name="Freeform 14"/>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gr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5"/>
            <p:cNvSpPr txBox="1"/>
            <p:nvPr/>
          </p:nvSpPr>
          <p:spPr>
            <a:xfrm>
              <a:off x="0" y="-57150"/>
              <a:ext cx="1279723" cy="1328875"/>
            </a:xfrm>
            <a:prstGeom prst="rect">
              <a:avLst/>
            </a:prstGeom>
            <a:grpFill/>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grpSp>
        <p:nvGrpSpPr>
          <p:cNvPr id="18" name="Group 16"/>
          <p:cNvGrpSpPr/>
          <p:nvPr/>
        </p:nvGrpSpPr>
        <p:grpSpPr>
          <a:xfrm>
            <a:off x="2313797" y="2093561"/>
            <a:ext cx="1243460" cy="1212289"/>
            <a:chOff x="0" y="0"/>
            <a:chExt cx="812800" cy="812800"/>
          </a:xfrm>
        </p:grpSpPr>
        <p:sp>
          <p:nvSpPr>
            <p:cNvPr id="19"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8"/>
            <p:cNvSpPr txBox="1"/>
            <p:nvPr/>
          </p:nvSpPr>
          <p:spPr>
            <a:xfrm>
              <a:off x="76200" y="19050"/>
              <a:ext cx="660400" cy="717550"/>
            </a:xfrm>
            <a:prstGeom prst="rect">
              <a:avLst/>
            </a:prstGeom>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sp>
        <p:nvSpPr>
          <p:cNvPr id="25" name="Freeform 25"/>
          <p:cNvSpPr/>
          <p:nvPr/>
        </p:nvSpPr>
        <p:spPr>
          <a:xfrm>
            <a:off x="2489360" y="2234539"/>
            <a:ext cx="807591" cy="881299"/>
          </a:xfrm>
          <a:custGeom>
            <a:avLst/>
            <a:gdLst/>
            <a:ahLst/>
            <a:cxnLst/>
            <a:rect l="l" t="t" r="r" b="b"/>
            <a:pathLst>
              <a:path w="1211702" h="1322294">
                <a:moveTo>
                  <a:pt x="0" y="0"/>
                </a:moveTo>
                <a:lnTo>
                  <a:pt x="1211702" y="0"/>
                </a:lnTo>
                <a:lnTo>
                  <a:pt x="1211702" y="1322294"/>
                </a:lnTo>
                <a:lnTo>
                  <a:pt x="0" y="1322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26"/>
          <p:cNvSpPr/>
          <p:nvPr/>
        </p:nvSpPr>
        <p:spPr>
          <a:xfrm>
            <a:off x="8894852" y="2062111"/>
            <a:ext cx="773587" cy="928981"/>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27"/>
          <p:cNvSpPr/>
          <p:nvPr/>
        </p:nvSpPr>
        <p:spPr>
          <a:xfrm>
            <a:off x="5626289" y="2125757"/>
            <a:ext cx="901812" cy="901812"/>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9"/>
          <p:cNvSpPr txBox="1"/>
          <p:nvPr/>
        </p:nvSpPr>
        <p:spPr>
          <a:xfrm>
            <a:off x="1592597" y="3272682"/>
            <a:ext cx="2673236" cy="2595454"/>
          </a:xfrm>
          <a:prstGeom prst="rect">
            <a:avLst/>
          </a:prstGeom>
        </p:spPr>
        <p:txBody>
          <a:bodyPr wrap="square" lIns="0" tIns="0" rIns="0" bIns="0" rtlCol="0" anchor="t">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Social Vulnerability</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Structures in First Due</a:t>
            </a:r>
            <a:b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Code Adoption</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Evolving &amp; emerging hazards</a:t>
            </a:r>
          </a:p>
          <a:p>
            <a:pPr marL="0" marR="0" lvl="0" indent="0" algn="ctr" defTabSz="914126"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p:txBody>
      </p:sp>
      <p:sp>
        <p:nvSpPr>
          <p:cNvPr id="32" name="TextBox 32"/>
          <p:cNvSpPr txBox="1"/>
          <p:nvPr/>
        </p:nvSpPr>
        <p:spPr>
          <a:xfrm>
            <a:off x="1876681" y="4994642"/>
            <a:ext cx="1982746" cy="440442"/>
          </a:xfrm>
          <a:prstGeom prst="rect">
            <a:avLst/>
          </a:prstGeom>
        </p:spPr>
        <p:txBody>
          <a:bodyPr lIns="0" tIns="0" rIns="0" bIns="0" rtlCol="0" anchor="t">
            <a:spAutoFit/>
          </a:bodyPr>
          <a:lstStyle/>
          <a:p>
            <a:pPr marL="0" marR="0" lvl="0" indent="0" algn="ctr" defTabSz="914126" rtl="0" eaLnBrk="1" fontAlgn="auto" latinLnBrk="0" hangingPunct="1">
              <a:lnSpc>
                <a:spcPct val="107254"/>
              </a:lnSpc>
              <a:spcBef>
                <a:spcPct val="0"/>
              </a:spcBef>
              <a:spcAft>
                <a:spcPts val="0"/>
              </a:spcAft>
              <a:buClrTx/>
              <a:buSzTx/>
              <a:buFontTx/>
              <a:buNone/>
              <a:tabLst/>
              <a:defRPr/>
            </a:pPr>
            <a:r>
              <a:rPr kumimoji="0" lang="en-US" sz="2799" b="0" i="0" u="none" strike="noStrike" kern="1200" cap="none" spc="199" normalizeH="0" baseline="0" noProof="0" dirty="0">
                <a:ln>
                  <a:noFill/>
                </a:ln>
                <a:solidFill>
                  <a:srgbClr val="FDFBFB"/>
                </a:solidFill>
                <a:effectLst/>
                <a:uLnTx/>
                <a:uFillTx/>
                <a:latin typeface="Calibri" panose="020F0502020204030204"/>
                <a:ea typeface="Oswald"/>
                <a:cs typeface="+mn-cs"/>
              </a:rPr>
              <a:t>RISK</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3"/>
          <p:cNvSpPr txBox="1"/>
          <p:nvPr/>
        </p:nvSpPr>
        <p:spPr>
          <a:xfrm>
            <a:off x="7998290" y="4959018"/>
            <a:ext cx="2601114" cy="440442"/>
          </a:xfrm>
          <a:prstGeom prst="rect">
            <a:avLst/>
          </a:prstGeom>
        </p:spPr>
        <p:txBody>
          <a:bodyPr wrap="square" lIns="0" tIns="0" rIns="0" bIns="0" rtlCol="0" anchor="t">
            <a:spAutoFit/>
          </a:bodyPr>
          <a:lstStyle/>
          <a:p>
            <a:pPr marL="0" marR="0" lvl="0" indent="0" algn="ctr" defTabSz="914126" rtl="0" eaLnBrk="1" fontAlgn="auto" latinLnBrk="0" hangingPunct="1">
              <a:lnSpc>
                <a:spcPct val="107254"/>
              </a:lnSpc>
              <a:spcBef>
                <a:spcPct val="0"/>
              </a:spcBef>
              <a:spcAft>
                <a:spcPts val="0"/>
              </a:spcAft>
              <a:buClrTx/>
              <a:buSzTx/>
              <a:buFontTx/>
              <a:buNone/>
              <a:tabLst/>
              <a:defRPr/>
            </a:pPr>
            <a:r>
              <a:rPr kumimoji="0" lang="en-US" sz="2799" b="0" i="0" u="none" strike="noStrike" kern="1200" cap="none" spc="199" normalizeH="0" baseline="0" noProof="0" dirty="0">
                <a:ln>
                  <a:noFill/>
                </a:ln>
                <a:solidFill>
                  <a:srgbClr val="FDFBFB"/>
                </a:solidFill>
                <a:effectLst/>
                <a:uLnTx/>
                <a:uFillTx/>
                <a:latin typeface="Calibri" panose="020F0502020204030204"/>
                <a:ea typeface="Oswald"/>
                <a:cs typeface="+mn-cs"/>
              </a:rPr>
              <a:t>PERFORMANCE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4"/>
          <p:cNvSpPr txBox="1"/>
          <p:nvPr/>
        </p:nvSpPr>
        <p:spPr>
          <a:xfrm>
            <a:off x="4906675" y="5005967"/>
            <a:ext cx="2287096" cy="440442"/>
          </a:xfrm>
          <a:prstGeom prst="rect">
            <a:avLst/>
          </a:prstGeom>
        </p:spPr>
        <p:txBody>
          <a:bodyPr wrap="square" lIns="0" tIns="0" rIns="0" bIns="0" rtlCol="0" anchor="t">
            <a:spAutoFit/>
          </a:bodyPr>
          <a:lstStyle/>
          <a:p>
            <a:pPr marL="0" marR="0" lvl="0" indent="0" algn="ctr" defTabSz="914126" rtl="0" eaLnBrk="1" fontAlgn="auto" latinLnBrk="0" hangingPunct="1">
              <a:lnSpc>
                <a:spcPct val="107254"/>
              </a:lnSpc>
              <a:spcBef>
                <a:spcPct val="0"/>
              </a:spcBef>
              <a:spcAft>
                <a:spcPts val="0"/>
              </a:spcAft>
              <a:buClrTx/>
              <a:buSzTx/>
              <a:buFontTx/>
              <a:buNone/>
              <a:tabLst/>
              <a:defRPr/>
            </a:pPr>
            <a:r>
              <a:rPr kumimoji="0" lang="en-US" sz="2799" b="0" i="0" u="none" strike="noStrike" kern="1200" cap="none" spc="199" normalizeH="0" baseline="0" noProof="0" dirty="0">
                <a:ln>
                  <a:noFill/>
                </a:ln>
                <a:solidFill>
                  <a:srgbClr val="FDFBFB"/>
                </a:solidFill>
                <a:effectLst/>
                <a:uLnTx/>
                <a:uFillTx/>
                <a:latin typeface="Calibri" panose="020F0502020204030204" pitchFamily="34" charset="0"/>
                <a:ea typeface="Oswald"/>
                <a:cs typeface="Calibri" panose="020F0502020204030204" pitchFamily="34" charset="0"/>
              </a:rPr>
              <a:t>DEPLOYMENT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9">
            <a:extLst>
              <a:ext uri="{FF2B5EF4-FFF2-40B4-BE49-F238E27FC236}">
                <a16:creationId xmlns:a16="http://schemas.microsoft.com/office/drawing/2014/main" id="{4C75F258-3428-92C8-1904-A3D26C1476D2}"/>
              </a:ext>
            </a:extLst>
          </p:cNvPr>
          <p:cNvSpPr txBox="1"/>
          <p:nvPr/>
        </p:nvSpPr>
        <p:spPr>
          <a:xfrm>
            <a:off x="8100318" y="3267735"/>
            <a:ext cx="2601114" cy="1631216"/>
          </a:xfrm>
          <a:prstGeom prst="rect">
            <a:avLst/>
          </a:prstGeom>
        </p:spPr>
        <p:txBody>
          <a:bodyPr wrap="square" lIns="0" tIns="0" rIns="0" bIns="0" rtlCol="0" anchor="t">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Response Time</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Effective Crew Size &amp;   Response Force </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Inform Training Needs</a:t>
            </a: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p:txBody>
      </p:sp>
      <p:sp>
        <p:nvSpPr>
          <p:cNvPr id="35" name="TextBox 29">
            <a:extLst>
              <a:ext uri="{FF2B5EF4-FFF2-40B4-BE49-F238E27FC236}">
                <a16:creationId xmlns:a16="http://schemas.microsoft.com/office/drawing/2014/main" id="{E9007A89-A81E-464C-E3E7-ECDFBBEB17BD}"/>
              </a:ext>
            </a:extLst>
          </p:cNvPr>
          <p:cNvSpPr txBox="1"/>
          <p:nvPr/>
        </p:nvSpPr>
        <p:spPr>
          <a:xfrm>
            <a:off x="4888144" y="3254862"/>
            <a:ext cx="2751298" cy="2000548"/>
          </a:xfrm>
          <a:prstGeom prst="rect">
            <a:avLst/>
          </a:prstGeom>
        </p:spPr>
        <p:txBody>
          <a:bodyPr wrap="square" lIns="0" tIns="0" rIns="0" bIns="0" rtlCol="0" anchor="t">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Resource Allocation</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Monitor Staffing Levels</a:t>
            </a:r>
            <a:b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Station &amp; Unit Capacity</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Geographic areas of concern</a:t>
            </a: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439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0005B-24DC-0F0F-4B8A-D6C4273D0763}"/>
              </a:ext>
            </a:extLst>
          </p:cNvPr>
          <p:cNvSpPr>
            <a:spLocks noGrp="1"/>
          </p:cNvSpPr>
          <p:nvPr>
            <p:ph type="title"/>
          </p:nvPr>
        </p:nvSpPr>
        <p:spPr/>
        <p:txBody>
          <a:bodyPr vert="horz" lIns="91416" tIns="45708" rIns="91416" bIns="45708" rtlCol="0" anchor="b">
            <a:normAutofit/>
          </a:bodyPr>
          <a:lstStyle/>
          <a:p>
            <a:pPr defTabSz="914126">
              <a:lnSpc>
                <a:spcPct val="90000"/>
              </a:lnSpc>
            </a:pPr>
            <a:r>
              <a:rPr lang="en-US" sz="3600" b="1" dirty="0">
                <a:solidFill>
                  <a:srgbClr val="002060"/>
                </a:solidFill>
              </a:rPr>
              <a:t>Data Intelligence Powered by NERIS</a:t>
            </a:r>
          </a:p>
        </p:txBody>
      </p:sp>
      <p:pic>
        <p:nvPicPr>
          <p:cNvPr id="5" name="Picture 4">
            <a:extLst>
              <a:ext uri="{FF2B5EF4-FFF2-40B4-BE49-F238E27FC236}">
                <a16:creationId xmlns:a16="http://schemas.microsoft.com/office/drawing/2014/main" id="{FE830819-6F43-AB03-0190-DD2ED10C57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1079" y="1061998"/>
            <a:ext cx="10716018" cy="5594409"/>
          </a:xfrm>
          <a:prstGeom prst="rect">
            <a:avLst/>
          </a:prstGeom>
        </p:spPr>
      </p:pic>
    </p:spTree>
    <p:extLst>
      <p:ext uri="{BB962C8B-B14F-4D97-AF65-F5344CB8AC3E}">
        <p14:creationId xmlns:p14="http://schemas.microsoft.com/office/powerpoint/2010/main" val="257793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fingerprint with circuit board&#10;&#10;Description automatically generated">
            <a:extLst>
              <a:ext uri="{FF2B5EF4-FFF2-40B4-BE49-F238E27FC236}">
                <a16:creationId xmlns:a16="http://schemas.microsoft.com/office/drawing/2014/main" id="{9DCF66DF-5233-24F3-8548-5C010607077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9441" y="1842333"/>
            <a:ext cx="3311453" cy="4150408"/>
          </a:xfrm>
          <a:prstGeom prst="rect">
            <a:avLst/>
          </a:prstGeom>
        </p:spPr>
      </p:pic>
      <p:sp>
        <p:nvSpPr>
          <p:cNvPr id="7" name="Title 1">
            <a:extLst>
              <a:ext uri="{FF2B5EF4-FFF2-40B4-BE49-F238E27FC236}">
                <a16:creationId xmlns:a16="http://schemas.microsoft.com/office/drawing/2014/main" id="{A9C5CF1D-C4EB-467F-F7A7-08FBA9A86C65}"/>
              </a:ext>
            </a:extLst>
          </p:cNvPr>
          <p:cNvSpPr>
            <a:spLocks noGrp="1"/>
          </p:cNvSpPr>
          <p:nvPr>
            <p:ph type="title"/>
          </p:nvPr>
        </p:nvSpPr>
        <p:spPr>
          <a:xfrm>
            <a:off x="1858369" y="-39357"/>
            <a:ext cx="8530224" cy="1997312"/>
          </a:xfrm>
          <a:noFill/>
          <a:ln>
            <a:noFill/>
          </a:ln>
        </p:spPr>
        <p:txBody>
          <a:bodyPr vert="horz" lIns="91355" tIns="45678" rIns="91355" bIns="45678" rtlCol="0" anchor="ctr">
            <a:noAutofit/>
          </a:bodyPr>
          <a:lstStyle/>
          <a:p>
            <a:pPr algn="ctr"/>
            <a:r>
              <a:rPr lang="en-US" sz="3400" b="1" dirty="0">
                <a:ea typeface="Open Sans" pitchFamily="2" charset="0"/>
                <a:cs typeface="Open Sans" pitchFamily="2" charset="0"/>
              </a:rPr>
              <a:t>Future </a:t>
            </a:r>
            <a:br>
              <a:rPr lang="en-US" sz="3400" b="1" dirty="0">
                <a:ea typeface="Open Sans" pitchFamily="2" charset="0"/>
                <a:cs typeface="Open Sans" pitchFamily="2" charset="0"/>
              </a:rPr>
            </a:br>
            <a:r>
              <a:rPr lang="en-US" sz="3400" b="1" dirty="0">
                <a:ea typeface="Open Sans" pitchFamily="2" charset="0"/>
                <a:cs typeface="Open Sans" pitchFamily="2" charset="0"/>
              </a:rPr>
              <a:t>Fire Department </a:t>
            </a:r>
            <a:br>
              <a:rPr lang="en-US" sz="3400" b="1" dirty="0">
                <a:ea typeface="Open Sans" pitchFamily="2" charset="0"/>
                <a:cs typeface="Open Sans" pitchFamily="2" charset="0"/>
              </a:rPr>
            </a:br>
            <a:r>
              <a:rPr lang="en-US" sz="3400" b="1" dirty="0">
                <a:ea typeface="Open Sans" pitchFamily="2" charset="0"/>
                <a:cs typeface="Open Sans" pitchFamily="2" charset="0"/>
              </a:rPr>
              <a:t>Fingerprint</a:t>
            </a:r>
            <a:br>
              <a:rPr lang="en-US" sz="3400" b="1" dirty="0">
                <a:ea typeface="Open Sans" pitchFamily="2" charset="0"/>
                <a:cs typeface="Open Sans" pitchFamily="2" charset="0"/>
              </a:rPr>
            </a:br>
            <a:r>
              <a:rPr lang="en-US" sz="3400" b="1" dirty="0">
                <a:ea typeface="Open Sans" pitchFamily="2" charset="0"/>
                <a:cs typeface="Open Sans" pitchFamily="2" charset="0"/>
              </a:rPr>
              <a:t>with NERIS</a:t>
            </a:r>
          </a:p>
        </p:txBody>
      </p:sp>
      <p:cxnSp>
        <p:nvCxnSpPr>
          <p:cNvPr id="19" name="Elbow Connector 18">
            <a:extLst>
              <a:ext uri="{FF2B5EF4-FFF2-40B4-BE49-F238E27FC236}">
                <a16:creationId xmlns:a16="http://schemas.microsoft.com/office/drawing/2014/main" id="{5329B306-415D-3474-4AC6-EE57727A6686}"/>
              </a:ext>
            </a:extLst>
          </p:cNvPr>
          <p:cNvCxnSpPr>
            <a:cxnSpLocks/>
          </p:cNvCxnSpPr>
          <p:nvPr/>
        </p:nvCxnSpPr>
        <p:spPr>
          <a:xfrm flipV="1">
            <a:off x="2998308" y="5105400"/>
            <a:ext cx="1613841" cy="959016"/>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A1863504-77D5-93D8-197B-AF9E627CD7EB}"/>
              </a:ext>
            </a:extLst>
          </p:cNvPr>
          <p:cNvCxnSpPr>
            <a:cxnSpLocks/>
          </p:cNvCxnSpPr>
          <p:nvPr/>
        </p:nvCxnSpPr>
        <p:spPr>
          <a:xfrm>
            <a:off x="3261551" y="2898448"/>
            <a:ext cx="1253051" cy="1220427"/>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0AA99E6-6450-DE89-F70B-0E1AE57E2400}"/>
              </a:ext>
            </a:extLst>
          </p:cNvPr>
          <p:cNvSpPr txBox="1"/>
          <p:nvPr/>
        </p:nvSpPr>
        <p:spPr>
          <a:xfrm>
            <a:off x="3600301" y="6105573"/>
            <a:ext cx="2057358" cy="6456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Current &amp; Future </a:t>
            </a:r>
            <a:b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b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Fire Risk</a:t>
            </a:r>
          </a:p>
        </p:txBody>
      </p:sp>
      <p:pic>
        <p:nvPicPr>
          <p:cNvPr id="31" name="Picture 30">
            <a:extLst>
              <a:ext uri="{FF2B5EF4-FFF2-40B4-BE49-F238E27FC236}">
                <a16:creationId xmlns:a16="http://schemas.microsoft.com/office/drawing/2014/main" id="{3DCF1735-4668-81BF-0AAD-ED6B735EA8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55030" y="-10834"/>
            <a:ext cx="2672429" cy="3367706"/>
          </a:xfrm>
          <a:prstGeom prst="rect">
            <a:avLst/>
          </a:prstGeom>
        </p:spPr>
      </p:pic>
      <p:cxnSp>
        <p:nvCxnSpPr>
          <p:cNvPr id="32" name="Elbow Connector 31">
            <a:extLst>
              <a:ext uri="{FF2B5EF4-FFF2-40B4-BE49-F238E27FC236}">
                <a16:creationId xmlns:a16="http://schemas.microsoft.com/office/drawing/2014/main" id="{CD5A588A-C499-56F2-E2B2-72958ADCD3B6}"/>
              </a:ext>
            </a:extLst>
          </p:cNvPr>
          <p:cNvCxnSpPr>
            <a:cxnSpLocks/>
          </p:cNvCxnSpPr>
          <p:nvPr/>
        </p:nvCxnSpPr>
        <p:spPr>
          <a:xfrm rot="10800000" flipV="1">
            <a:off x="6794284" y="1962148"/>
            <a:ext cx="1530566" cy="673476"/>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88448A5-A8FE-7416-B516-1AAEE2CED1CE}"/>
              </a:ext>
            </a:extLst>
          </p:cNvPr>
          <p:cNvSpPr txBox="1"/>
          <p:nvPr/>
        </p:nvSpPr>
        <p:spPr>
          <a:xfrm>
            <a:off x="7203077" y="3385395"/>
            <a:ext cx="4913023" cy="6456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Franklin Gothic Book" panose="020B0503020102020204"/>
                <a:ea typeface="Open Sans" pitchFamily="2" charset="0"/>
                <a:cs typeface="Open Sans" pitchFamily="2" charset="0"/>
              </a:rPr>
              <a:t>NERIS Intelligence: Community Risk, Performance, Actions &amp; Tactics</a:t>
            </a:r>
          </a:p>
        </p:txBody>
      </p:sp>
      <p:cxnSp>
        <p:nvCxnSpPr>
          <p:cNvPr id="38" name="Elbow Connector 37">
            <a:extLst>
              <a:ext uri="{FF2B5EF4-FFF2-40B4-BE49-F238E27FC236}">
                <a16:creationId xmlns:a16="http://schemas.microsoft.com/office/drawing/2014/main" id="{940FE92F-F9E6-C413-C04C-A28E90B886FA}"/>
              </a:ext>
            </a:extLst>
          </p:cNvPr>
          <p:cNvCxnSpPr>
            <a:cxnSpLocks/>
          </p:cNvCxnSpPr>
          <p:nvPr/>
        </p:nvCxnSpPr>
        <p:spPr>
          <a:xfrm>
            <a:off x="3124200" y="778274"/>
            <a:ext cx="2273518" cy="1667973"/>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90204D0-C2F1-35DC-17A2-F47045D5384B}"/>
              </a:ext>
            </a:extLst>
          </p:cNvPr>
          <p:cNvSpPr txBox="1"/>
          <p:nvPr/>
        </p:nvSpPr>
        <p:spPr>
          <a:xfrm>
            <a:off x="237873" y="4331006"/>
            <a:ext cx="4482447" cy="3690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Early Detection Sensor Data</a:t>
            </a:r>
          </a:p>
        </p:txBody>
      </p:sp>
      <p:sp>
        <p:nvSpPr>
          <p:cNvPr id="44" name="TextBox 43">
            <a:extLst>
              <a:ext uri="{FF2B5EF4-FFF2-40B4-BE49-F238E27FC236}">
                <a16:creationId xmlns:a16="http://schemas.microsoft.com/office/drawing/2014/main" id="{46B629AC-09F7-FB16-4E25-A337CE7525FF}"/>
              </a:ext>
            </a:extLst>
          </p:cNvPr>
          <p:cNvSpPr txBox="1"/>
          <p:nvPr/>
        </p:nvSpPr>
        <p:spPr>
          <a:xfrm>
            <a:off x="10333342" y="367618"/>
            <a:ext cx="1555234" cy="9223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NERIS Fire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Department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Profile</a:t>
            </a:r>
          </a:p>
        </p:txBody>
      </p:sp>
      <p:cxnSp>
        <p:nvCxnSpPr>
          <p:cNvPr id="45" name="Elbow Connector 44">
            <a:extLst>
              <a:ext uri="{FF2B5EF4-FFF2-40B4-BE49-F238E27FC236}">
                <a16:creationId xmlns:a16="http://schemas.microsoft.com/office/drawing/2014/main" id="{927F48B1-B265-B6C7-AA94-940B9C8FF03E}"/>
              </a:ext>
            </a:extLst>
          </p:cNvPr>
          <p:cNvCxnSpPr>
            <a:cxnSpLocks/>
          </p:cNvCxnSpPr>
          <p:nvPr/>
        </p:nvCxnSpPr>
        <p:spPr>
          <a:xfrm rot="10800000" flipV="1">
            <a:off x="6467008" y="4700017"/>
            <a:ext cx="1180589" cy="525645"/>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375C759-6734-A206-FB3A-0227EE6C97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99956" y="2516484"/>
            <a:ext cx="3082797" cy="18250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F736172-4B51-6860-1119-761EAFC74D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10126" y="2562347"/>
            <a:ext cx="1379109" cy="1706515"/>
          </a:xfrm>
          <a:prstGeom prst="rect">
            <a:avLst/>
          </a:prstGeom>
        </p:spPr>
      </p:pic>
      <p:pic>
        <p:nvPicPr>
          <p:cNvPr id="23" name="Picture 22">
            <a:extLst>
              <a:ext uri="{FF2B5EF4-FFF2-40B4-BE49-F238E27FC236}">
                <a16:creationId xmlns:a16="http://schemas.microsoft.com/office/drawing/2014/main" id="{82CFA120-9049-3E3E-8050-FA894812723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2054" y="4912150"/>
            <a:ext cx="3090699" cy="1825597"/>
          </a:xfrm>
          <a:prstGeom prst="rect">
            <a:avLst/>
          </a:prstGeom>
          <a:ln w="38100">
            <a:solidFill>
              <a:schemeClr val="tx1"/>
            </a:solidFill>
          </a:ln>
        </p:spPr>
      </p:pic>
      <p:sp>
        <p:nvSpPr>
          <p:cNvPr id="24" name="TextBox 23">
            <a:extLst>
              <a:ext uri="{FF2B5EF4-FFF2-40B4-BE49-F238E27FC236}">
                <a16:creationId xmlns:a16="http://schemas.microsoft.com/office/drawing/2014/main" id="{67DE2B35-F035-0016-5718-7CC9EEC3B0A9}"/>
              </a:ext>
            </a:extLst>
          </p:cNvPr>
          <p:cNvSpPr txBox="1"/>
          <p:nvPr/>
        </p:nvSpPr>
        <p:spPr>
          <a:xfrm>
            <a:off x="265599" y="2078710"/>
            <a:ext cx="4482447" cy="3690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Community Demographics</a:t>
            </a:r>
          </a:p>
        </p:txBody>
      </p:sp>
      <p:pic>
        <p:nvPicPr>
          <p:cNvPr id="1028" name="Picture 4" descr="Gain insights about your constituents with the Elections and Voting  Overview infographic template in Business Analyst">
            <a:extLst>
              <a:ext uri="{FF2B5EF4-FFF2-40B4-BE49-F238E27FC236}">
                <a16:creationId xmlns:a16="http://schemas.microsoft.com/office/drawing/2014/main" id="{01F3108F-9C67-FB87-7929-087E63F84F4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3372" y="192941"/>
            <a:ext cx="3082797" cy="18712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descr="Graphical user interface, application&#10;&#10;Description automatically generated">
            <a:extLst>
              <a:ext uri="{FF2B5EF4-FFF2-40B4-BE49-F238E27FC236}">
                <a16:creationId xmlns:a16="http://schemas.microsoft.com/office/drawing/2014/main" id="{A1CB1C53-D078-6839-5A91-3E285E9A1DD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24320" y="4088131"/>
            <a:ext cx="4775712" cy="2663132"/>
          </a:xfrm>
          <a:prstGeom prst="rect">
            <a:avLst/>
          </a:prstGeom>
          <a:ln w="38100">
            <a:solidFill>
              <a:schemeClr val="tx1"/>
            </a:solidFill>
          </a:ln>
        </p:spPr>
      </p:pic>
    </p:spTree>
    <p:extLst>
      <p:ext uri="{BB962C8B-B14F-4D97-AF65-F5344CB8AC3E}">
        <p14:creationId xmlns:p14="http://schemas.microsoft.com/office/powerpoint/2010/main" val="4015868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82E54E-2A02-4F8A-E437-3076856C6718}"/>
              </a:ext>
            </a:extLst>
          </p:cNvPr>
          <p:cNvGrpSpPr/>
          <p:nvPr/>
        </p:nvGrpSpPr>
        <p:grpSpPr>
          <a:xfrm>
            <a:off x="8539591" y="1754164"/>
            <a:ext cx="2301799" cy="2488837"/>
            <a:chOff x="8540226" y="1753726"/>
            <a:chExt cx="2302399" cy="2489485"/>
          </a:xfrm>
        </p:grpSpPr>
        <p:sp>
          <p:nvSpPr>
            <p:cNvPr id="6" name="Arc 5">
              <a:extLst>
                <a:ext uri="{FF2B5EF4-FFF2-40B4-BE49-F238E27FC236}">
                  <a16:creationId xmlns:a16="http://schemas.microsoft.com/office/drawing/2014/main" id="{A9924ED2-25A1-6D7F-AD0B-9B82711CB7A5}"/>
                </a:ext>
              </a:extLst>
            </p:cNvPr>
            <p:cNvSpPr/>
            <p:nvPr/>
          </p:nvSpPr>
          <p:spPr>
            <a:xfrm>
              <a:off x="9666557" y="3067143"/>
              <a:ext cx="1176068" cy="1176068"/>
            </a:xfrm>
            <a:prstGeom prst="arc">
              <a:avLst>
                <a:gd name="adj1" fmla="val 15956854"/>
                <a:gd name="adj2" fmla="val 10795556"/>
              </a:avLst>
            </a:prstGeom>
            <a:ln w="38100">
              <a:solidFill>
                <a:srgbClr val="262E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A5378E6E-53E0-5D1D-7CAF-BCF1D3249269}"/>
                </a:ext>
              </a:extLst>
            </p:cNvPr>
            <p:cNvCxnSpPr>
              <a:cxnSpLocks/>
            </p:cNvCxnSpPr>
            <p:nvPr/>
          </p:nvCxnSpPr>
          <p:spPr>
            <a:xfrm flipH="1">
              <a:off x="8540226" y="3655937"/>
              <a:ext cx="1143000" cy="0"/>
            </a:xfrm>
            <a:prstGeom prst="line">
              <a:avLst/>
            </a:prstGeom>
            <a:ln w="38100">
              <a:solidFill>
                <a:srgbClr val="262E6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BC499E-B04C-80D4-CF7A-EB5316EDF5AD}"/>
                </a:ext>
              </a:extLst>
            </p:cNvPr>
            <p:cNvCxnSpPr>
              <a:cxnSpLocks/>
            </p:cNvCxnSpPr>
            <p:nvPr/>
          </p:nvCxnSpPr>
          <p:spPr>
            <a:xfrm flipV="1">
              <a:off x="10208272" y="1753726"/>
              <a:ext cx="0" cy="1333939"/>
            </a:xfrm>
            <a:prstGeom prst="line">
              <a:avLst/>
            </a:prstGeom>
            <a:ln w="38100">
              <a:solidFill>
                <a:srgbClr val="262E68"/>
              </a:solidFill>
              <a:tailEnd type="ova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5478B7E-74DE-F354-8C6C-F11E4EEE2C44}"/>
                </a:ext>
              </a:extLst>
            </p:cNvPr>
            <p:cNvSpPr/>
            <p:nvPr/>
          </p:nvSpPr>
          <p:spPr>
            <a:xfrm>
              <a:off x="9814281" y="3214866"/>
              <a:ext cx="880621" cy="880621"/>
            </a:xfrm>
            <a:prstGeom prst="ellipse">
              <a:avLst/>
            </a:prstGeom>
            <a:solidFill>
              <a:srgbClr val="262E68"/>
            </a:solidFill>
            <a:ln>
              <a:solidFill>
                <a:srgbClr val="262E68"/>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112F2397-803A-0A25-926E-64A9633F1DF7}"/>
              </a:ext>
            </a:extLst>
          </p:cNvPr>
          <p:cNvGrpSpPr/>
          <p:nvPr/>
        </p:nvGrpSpPr>
        <p:grpSpPr>
          <a:xfrm>
            <a:off x="6222577" y="3088017"/>
            <a:ext cx="2317015" cy="2488837"/>
            <a:chOff x="6222608" y="3087927"/>
            <a:chExt cx="2317619" cy="2489485"/>
          </a:xfrm>
        </p:grpSpPr>
        <p:sp>
          <p:nvSpPr>
            <p:cNvPr id="11" name="Arc 10">
              <a:extLst>
                <a:ext uri="{FF2B5EF4-FFF2-40B4-BE49-F238E27FC236}">
                  <a16:creationId xmlns:a16="http://schemas.microsoft.com/office/drawing/2014/main" id="{4F9E92DB-07E8-E0E4-C3A1-88FCFCC07052}"/>
                </a:ext>
              </a:extLst>
            </p:cNvPr>
            <p:cNvSpPr/>
            <p:nvPr/>
          </p:nvSpPr>
          <p:spPr>
            <a:xfrm rot="10800000">
              <a:off x="7364159" y="3087927"/>
              <a:ext cx="1176068" cy="1176068"/>
            </a:xfrm>
            <a:prstGeom prst="arc">
              <a:avLst>
                <a:gd name="adj1" fmla="val 10895"/>
                <a:gd name="adj2" fmla="val 15969831"/>
              </a:avLst>
            </a:prstGeom>
            <a:ln w="38100">
              <a:solidFill>
                <a:srgbClr val="372C5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4AEB9C16-FD6C-303C-63DF-0892C116D929}"/>
                </a:ext>
              </a:extLst>
            </p:cNvPr>
            <p:cNvCxnSpPr>
              <a:cxnSpLocks/>
            </p:cNvCxnSpPr>
            <p:nvPr/>
          </p:nvCxnSpPr>
          <p:spPr>
            <a:xfrm>
              <a:off x="6222608" y="3656199"/>
              <a:ext cx="1141550" cy="0"/>
            </a:xfrm>
            <a:prstGeom prst="line">
              <a:avLst/>
            </a:prstGeom>
            <a:ln w="38100">
              <a:solidFill>
                <a:srgbClr val="372C5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78C729-E946-4AA1-F3DE-03667C1B2A8D}"/>
                </a:ext>
              </a:extLst>
            </p:cNvPr>
            <p:cNvCxnSpPr>
              <a:cxnSpLocks/>
            </p:cNvCxnSpPr>
            <p:nvPr/>
          </p:nvCxnSpPr>
          <p:spPr>
            <a:xfrm rot="10800000" flipV="1">
              <a:off x="7998512" y="4243473"/>
              <a:ext cx="0" cy="1333939"/>
            </a:xfrm>
            <a:prstGeom prst="line">
              <a:avLst/>
            </a:prstGeom>
            <a:ln w="38100">
              <a:solidFill>
                <a:srgbClr val="372C5D"/>
              </a:solidFill>
              <a:tailEnd type="ova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9BE5222-E570-D430-F39E-189BD2F3689F}"/>
                </a:ext>
              </a:extLst>
            </p:cNvPr>
            <p:cNvSpPr/>
            <p:nvPr/>
          </p:nvSpPr>
          <p:spPr>
            <a:xfrm>
              <a:off x="7511883" y="3235650"/>
              <a:ext cx="880621" cy="880621"/>
            </a:xfrm>
            <a:prstGeom prst="ellipse">
              <a:avLst/>
            </a:prstGeom>
            <a:solidFill>
              <a:srgbClr val="372C5D"/>
            </a:solidFill>
            <a:ln>
              <a:solidFill>
                <a:srgbClr val="262E68"/>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B2662E80-05FA-8575-43EC-76162966CFEC}"/>
              </a:ext>
            </a:extLst>
          </p:cNvPr>
          <p:cNvGrpSpPr/>
          <p:nvPr/>
        </p:nvGrpSpPr>
        <p:grpSpPr>
          <a:xfrm>
            <a:off x="3906492" y="1754164"/>
            <a:ext cx="2301799" cy="2488837"/>
            <a:chOff x="3905920" y="1753726"/>
            <a:chExt cx="2302399" cy="2489485"/>
          </a:xfrm>
        </p:grpSpPr>
        <p:sp>
          <p:nvSpPr>
            <p:cNvPr id="16" name="Arc 15">
              <a:extLst>
                <a:ext uri="{FF2B5EF4-FFF2-40B4-BE49-F238E27FC236}">
                  <a16:creationId xmlns:a16="http://schemas.microsoft.com/office/drawing/2014/main" id="{C4382BA3-79C2-9B83-3572-6FCFA76C8EE9}"/>
                </a:ext>
              </a:extLst>
            </p:cNvPr>
            <p:cNvSpPr/>
            <p:nvPr/>
          </p:nvSpPr>
          <p:spPr>
            <a:xfrm>
              <a:off x="5032251" y="3067143"/>
              <a:ext cx="1176068" cy="1176068"/>
            </a:xfrm>
            <a:prstGeom prst="arc">
              <a:avLst>
                <a:gd name="adj1" fmla="val 15956854"/>
                <a:gd name="adj2" fmla="val 10795556"/>
              </a:avLst>
            </a:prstGeom>
            <a:ln w="38100">
              <a:solidFill>
                <a:srgbClr val="70253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A082EEEE-AE02-7FD2-01DC-C7B9C11DF733}"/>
                </a:ext>
              </a:extLst>
            </p:cNvPr>
            <p:cNvCxnSpPr>
              <a:cxnSpLocks/>
            </p:cNvCxnSpPr>
            <p:nvPr/>
          </p:nvCxnSpPr>
          <p:spPr>
            <a:xfrm flipH="1">
              <a:off x="3905920" y="3655937"/>
              <a:ext cx="1143000" cy="0"/>
            </a:xfrm>
            <a:prstGeom prst="line">
              <a:avLst/>
            </a:prstGeom>
            <a:ln w="38100">
              <a:solidFill>
                <a:srgbClr val="70253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FD7C8C-00A5-8A84-B95F-89ED4D7DA7EA}"/>
                </a:ext>
              </a:extLst>
            </p:cNvPr>
            <p:cNvCxnSpPr>
              <a:cxnSpLocks/>
            </p:cNvCxnSpPr>
            <p:nvPr/>
          </p:nvCxnSpPr>
          <p:spPr>
            <a:xfrm flipV="1">
              <a:off x="5573966" y="1753726"/>
              <a:ext cx="0" cy="1333939"/>
            </a:xfrm>
            <a:prstGeom prst="line">
              <a:avLst/>
            </a:prstGeom>
            <a:ln w="38100">
              <a:solidFill>
                <a:srgbClr val="70253E"/>
              </a:solidFill>
              <a:tailEnd type="ova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4CCEBEF-922E-ACA5-FF8D-34D40456D0AD}"/>
                </a:ext>
              </a:extLst>
            </p:cNvPr>
            <p:cNvSpPr/>
            <p:nvPr/>
          </p:nvSpPr>
          <p:spPr>
            <a:xfrm>
              <a:off x="5179975" y="3214866"/>
              <a:ext cx="880621" cy="880621"/>
            </a:xfrm>
            <a:prstGeom prst="ellipse">
              <a:avLst/>
            </a:prstGeom>
            <a:solidFill>
              <a:srgbClr val="70253E"/>
            </a:solidFill>
            <a:ln>
              <a:solidFill>
                <a:srgbClr val="7E24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67BA3964-BD10-3539-55FA-6B40A20C2AB7}"/>
              </a:ext>
            </a:extLst>
          </p:cNvPr>
          <p:cNvGrpSpPr/>
          <p:nvPr/>
        </p:nvGrpSpPr>
        <p:grpSpPr>
          <a:xfrm>
            <a:off x="1602330" y="3088017"/>
            <a:ext cx="2317015" cy="2488837"/>
            <a:chOff x="1601158" y="3087927"/>
            <a:chExt cx="2317619" cy="2489485"/>
          </a:xfrm>
        </p:grpSpPr>
        <p:sp>
          <p:nvSpPr>
            <p:cNvPr id="21" name="Arc 20">
              <a:extLst>
                <a:ext uri="{FF2B5EF4-FFF2-40B4-BE49-F238E27FC236}">
                  <a16:creationId xmlns:a16="http://schemas.microsoft.com/office/drawing/2014/main" id="{CBD94C4C-B7A1-D1A2-9900-ED998D6A7AB7}"/>
                </a:ext>
              </a:extLst>
            </p:cNvPr>
            <p:cNvSpPr/>
            <p:nvPr/>
          </p:nvSpPr>
          <p:spPr>
            <a:xfrm rot="10800000">
              <a:off x="2742709" y="3087927"/>
              <a:ext cx="1176068" cy="1176068"/>
            </a:xfrm>
            <a:prstGeom prst="arc">
              <a:avLst>
                <a:gd name="adj1" fmla="val 10895"/>
                <a:gd name="adj2" fmla="val 15969831"/>
              </a:avLst>
            </a:prstGeom>
            <a:ln w="38100">
              <a:solidFill>
                <a:srgbClr val="7E243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2A912941-9D66-F139-3DBB-4EE62A9C812D}"/>
                </a:ext>
              </a:extLst>
            </p:cNvPr>
            <p:cNvCxnSpPr>
              <a:cxnSpLocks/>
            </p:cNvCxnSpPr>
            <p:nvPr/>
          </p:nvCxnSpPr>
          <p:spPr>
            <a:xfrm>
              <a:off x="1601158" y="3656199"/>
              <a:ext cx="1141550" cy="0"/>
            </a:xfrm>
            <a:prstGeom prst="line">
              <a:avLst/>
            </a:prstGeom>
            <a:ln w="38100">
              <a:solidFill>
                <a:srgbClr val="7E24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AA08F48-3050-0724-A3E7-E237AF39D388}"/>
                </a:ext>
              </a:extLst>
            </p:cNvPr>
            <p:cNvCxnSpPr>
              <a:cxnSpLocks/>
            </p:cNvCxnSpPr>
            <p:nvPr/>
          </p:nvCxnSpPr>
          <p:spPr>
            <a:xfrm rot="10800000" flipV="1">
              <a:off x="3377062" y="4243473"/>
              <a:ext cx="0" cy="1333939"/>
            </a:xfrm>
            <a:prstGeom prst="line">
              <a:avLst/>
            </a:prstGeom>
            <a:ln w="38100">
              <a:solidFill>
                <a:srgbClr val="7E2436"/>
              </a:solidFil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A8148BE-DC8C-36B9-16FF-6AC9BD139AE4}"/>
                </a:ext>
              </a:extLst>
            </p:cNvPr>
            <p:cNvSpPr/>
            <p:nvPr/>
          </p:nvSpPr>
          <p:spPr>
            <a:xfrm>
              <a:off x="2890432" y="3235650"/>
              <a:ext cx="880621" cy="880621"/>
            </a:xfrm>
            <a:prstGeom prst="ellipse">
              <a:avLst/>
            </a:prstGeom>
            <a:solidFill>
              <a:srgbClr val="7E2436"/>
            </a:solidFill>
            <a:ln>
              <a:solidFill>
                <a:srgbClr val="8C222E"/>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13D7C2C2-E4E4-D3C9-65FC-F0D3F14A741A}"/>
              </a:ext>
            </a:extLst>
          </p:cNvPr>
          <p:cNvGrpSpPr/>
          <p:nvPr/>
        </p:nvGrpSpPr>
        <p:grpSpPr>
          <a:xfrm>
            <a:off x="1589" y="1754164"/>
            <a:ext cx="1599993" cy="2488837"/>
            <a:chOff x="0" y="1753726"/>
            <a:chExt cx="1600410" cy="2489485"/>
          </a:xfrm>
        </p:grpSpPr>
        <p:sp>
          <p:nvSpPr>
            <p:cNvPr id="26" name="Arc 25">
              <a:extLst>
                <a:ext uri="{FF2B5EF4-FFF2-40B4-BE49-F238E27FC236}">
                  <a16:creationId xmlns:a16="http://schemas.microsoft.com/office/drawing/2014/main" id="{CC61FEB1-7BC8-AEFC-14A2-BA99AADFED34}"/>
                </a:ext>
              </a:extLst>
            </p:cNvPr>
            <p:cNvSpPr/>
            <p:nvPr/>
          </p:nvSpPr>
          <p:spPr>
            <a:xfrm>
              <a:off x="424342" y="3067143"/>
              <a:ext cx="1176068" cy="1176068"/>
            </a:xfrm>
            <a:prstGeom prst="arc">
              <a:avLst>
                <a:gd name="adj1" fmla="val 15956854"/>
                <a:gd name="adj2" fmla="val 10891041"/>
              </a:avLst>
            </a:prstGeom>
            <a:ln w="38100">
              <a:solidFill>
                <a:srgbClr val="8C222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0CF4901F-FDE4-F236-F6C3-69CE26FF0AD9}"/>
                </a:ext>
              </a:extLst>
            </p:cNvPr>
            <p:cNvCxnSpPr>
              <a:cxnSpLocks/>
            </p:cNvCxnSpPr>
            <p:nvPr/>
          </p:nvCxnSpPr>
          <p:spPr>
            <a:xfrm flipH="1">
              <a:off x="0" y="3655937"/>
              <a:ext cx="438631" cy="0"/>
            </a:xfrm>
            <a:prstGeom prst="line">
              <a:avLst/>
            </a:prstGeom>
            <a:ln w="38100">
              <a:solidFill>
                <a:srgbClr val="8C222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555FDE-3FAE-90A2-6BB1-44842D0D2B1A}"/>
                </a:ext>
              </a:extLst>
            </p:cNvPr>
            <p:cNvCxnSpPr>
              <a:cxnSpLocks/>
            </p:cNvCxnSpPr>
            <p:nvPr/>
          </p:nvCxnSpPr>
          <p:spPr>
            <a:xfrm flipV="1">
              <a:off x="966057" y="1753726"/>
              <a:ext cx="0" cy="1333939"/>
            </a:xfrm>
            <a:prstGeom prst="line">
              <a:avLst/>
            </a:prstGeom>
            <a:ln w="38100">
              <a:solidFill>
                <a:srgbClr val="8C222E"/>
              </a:solidFill>
              <a:tailEnd type="ova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B89D40A-4EAB-2C1D-23AD-0FCC2F661DEF}"/>
                </a:ext>
              </a:extLst>
            </p:cNvPr>
            <p:cNvSpPr/>
            <p:nvPr/>
          </p:nvSpPr>
          <p:spPr>
            <a:xfrm>
              <a:off x="572066" y="3214866"/>
              <a:ext cx="880621" cy="880621"/>
            </a:xfrm>
            <a:prstGeom prst="ellipse">
              <a:avLst/>
            </a:prstGeom>
            <a:solidFill>
              <a:srgbClr val="8C222E"/>
            </a:solidFill>
            <a:ln>
              <a:solidFill>
                <a:srgbClr val="8C22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3BB4FBA1-41AD-F4F1-5B34-06D7E510B4F8}"/>
              </a:ext>
            </a:extLst>
          </p:cNvPr>
          <p:cNvSpPr txBox="1"/>
          <p:nvPr/>
        </p:nvSpPr>
        <p:spPr>
          <a:xfrm>
            <a:off x="174433" y="1172937"/>
            <a:ext cx="2149949"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January 2025</a:t>
            </a:r>
          </a:p>
        </p:txBody>
      </p:sp>
      <p:sp>
        <p:nvSpPr>
          <p:cNvPr id="31" name="TextBox 30">
            <a:extLst>
              <a:ext uri="{FF2B5EF4-FFF2-40B4-BE49-F238E27FC236}">
                <a16:creationId xmlns:a16="http://schemas.microsoft.com/office/drawing/2014/main" id="{E812B43A-F87F-1E87-6571-B4C1DA19FB41}"/>
              </a:ext>
            </a:extLst>
          </p:cNvPr>
          <p:cNvSpPr txBox="1"/>
          <p:nvPr/>
        </p:nvSpPr>
        <p:spPr>
          <a:xfrm>
            <a:off x="2175586" y="5638898"/>
            <a:ext cx="2404376"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 February 2025</a:t>
            </a:r>
          </a:p>
        </p:txBody>
      </p:sp>
      <p:sp>
        <p:nvSpPr>
          <p:cNvPr id="32" name="TextBox 31">
            <a:extLst>
              <a:ext uri="{FF2B5EF4-FFF2-40B4-BE49-F238E27FC236}">
                <a16:creationId xmlns:a16="http://schemas.microsoft.com/office/drawing/2014/main" id="{79730B53-BD7C-8D9F-1936-F66EF6C44560}"/>
              </a:ext>
            </a:extLst>
          </p:cNvPr>
          <p:cNvSpPr txBox="1"/>
          <p:nvPr/>
        </p:nvSpPr>
        <p:spPr>
          <a:xfrm>
            <a:off x="4750834" y="1172976"/>
            <a:ext cx="1646541"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May 2025</a:t>
            </a:r>
          </a:p>
        </p:txBody>
      </p:sp>
      <p:sp>
        <p:nvSpPr>
          <p:cNvPr id="33" name="TextBox 32">
            <a:extLst>
              <a:ext uri="{FF2B5EF4-FFF2-40B4-BE49-F238E27FC236}">
                <a16:creationId xmlns:a16="http://schemas.microsoft.com/office/drawing/2014/main" id="{73F76059-8CA0-4BC0-E202-BC344552309C}"/>
              </a:ext>
            </a:extLst>
          </p:cNvPr>
          <p:cNvSpPr txBox="1"/>
          <p:nvPr/>
        </p:nvSpPr>
        <p:spPr>
          <a:xfrm>
            <a:off x="6356681" y="5637853"/>
            <a:ext cx="3284874"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 July-December 2025</a:t>
            </a:r>
          </a:p>
        </p:txBody>
      </p:sp>
      <p:sp>
        <p:nvSpPr>
          <p:cNvPr id="34" name="TextBox 33">
            <a:extLst>
              <a:ext uri="{FF2B5EF4-FFF2-40B4-BE49-F238E27FC236}">
                <a16:creationId xmlns:a16="http://schemas.microsoft.com/office/drawing/2014/main" id="{D61EB1C9-D4E3-3A44-DE04-FD91BCB659A4}"/>
              </a:ext>
            </a:extLst>
          </p:cNvPr>
          <p:cNvSpPr txBox="1"/>
          <p:nvPr/>
        </p:nvSpPr>
        <p:spPr>
          <a:xfrm>
            <a:off x="8954295" y="1172976"/>
            <a:ext cx="2505815"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January 1, 2026</a:t>
            </a:r>
          </a:p>
        </p:txBody>
      </p:sp>
      <p:grpSp>
        <p:nvGrpSpPr>
          <p:cNvPr id="43" name="Group 42">
            <a:extLst>
              <a:ext uri="{FF2B5EF4-FFF2-40B4-BE49-F238E27FC236}">
                <a16:creationId xmlns:a16="http://schemas.microsoft.com/office/drawing/2014/main" id="{8EBBE0B5-9240-A2B6-212B-35D21546D9B2}"/>
              </a:ext>
            </a:extLst>
          </p:cNvPr>
          <p:cNvGrpSpPr/>
          <p:nvPr/>
        </p:nvGrpSpPr>
        <p:grpSpPr>
          <a:xfrm>
            <a:off x="3459863" y="4251373"/>
            <a:ext cx="2686194" cy="779628"/>
            <a:chOff x="1075388" y="1776888"/>
            <a:chExt cx="1921535" cy="801451"/>
          </a:xfrm>
        </p:grpSpPr>
        <p:sp>
          <p:nvSpPr>
            <p:cNvPr id="44" name="TextBox 43">
              <a:extLst>
                <a:ext uri="{FF2B5EF4-FFF2-40B4-BE49-F238E27FC236}">
                  <a16:creationId xmlns:a16="http://schemas.microsoft.com/office/drawing/2014/main" id="{0E2B64EE-A2D4-073A-CAA5-ECFE6C695A13}"/>
                </a:ext>
              </a:extLst>
            </p:cNvPr>
            <p:cNvSpPr txBox="1"/>
            <p:nvPr/>
          </p:nvSpPr>
          <p:spPr>
            <a:xfrm>
              <a:off x="1075389" y="1776888"/>
              <a:ext cx="1640699" cy="238448"/>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Targeted Roll Out</a:t>
              </a:r>
            </a:p>
          </p:txBody>
        </p:sp>
        <p:cxnSp>
          <p:nvCxnSpPr>
            <p:cNvPr id="45" name="Straight Connector 44">
              <a:extLst>
                <a:ext uri="{FF2B5EF4-FFF2-40B4-BE49-F238E27FC236}">
                  <a16:creationId xmlns:a16="http://schemas.microsoft.com/office/drawing/2014/main" id="{72E840E9-55A4-5BFA-A880-6226C723AE8A}"/>
                </a:ext>
              </a:extLst>
            </p:cNvPr>
            <p:cNvCxnSpPr/>
            <p:nvPr/>
          </p:nvCxnSpPr>
          <p:spPr>
            <a:xfrm>
              <a:off x="1136650" y="2158920"/>
              <a:ext cx="1403350" cy="0"/>
            </a:xfrm>
            <a:prstGeom prst="line">
              <a:avLst/>
            </a:prstGeom>
            <a:ln w="38100">
              <a:solidFill>
                <a:srgbClr val="70253E"/>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70959510-3F8D-40C8-A460-894C3BDC1D6D}"/>
                </a:ext>
              </a:extLst>
            </p:cNvPr>
            <p:cNvSpPr/>
            <p:nvPr/>
          </p:nvSpPr>
          <p:spPr>
            <a:xfrm>
              <a:off x="1075388" y="2190726"/>
              <a:ext cx="1921535" cy="387613"/>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Onboarding ~500 remaining early adopter fire departments and all 50 State Fire Marshals.</a:t>
              </a:r>
            </a:p>
          </p:txBody>
        </p:sp>
      </p:grpSp>
      <p:grpSp>
        <p:nvGrpSpPr>
          <p:cNvPr id="47" name="Group 46">
            <a:extLst>
              <a:ext uri="{FF2B5EF4-FFF2-40B4-BE49-F238E27FC236}">
                <a16:creationId xmlns:a16="http://schemas.microsoft.com/office/drawing/2014/main" id="{B97DAB1F-61BE-D63D-E9D1-6C11EBB60B16}"/>
              </a:ext>
            </a:extLst>
          </p:cNvPr>
          <p:cNvGrpSpPr/>
          <p:nvPr/>
        </p:nvGrpSpPr>
        <p:grpSpPr>
          <a:xfrm>
            <a:off x="5635348" y="1768829"/>
            <a:ext cx="2859253" cy="1013894"/>
            <a:chOff x="1075388" y="1776888"/>
            <a:chExt cx="1952955" cy="1014158"/>
          </a:xfrm>
        </p:grpSpPr>
        <p:sp>
          <p:nvSpPr>
            <p:cNvPr id="48" name="TextBox 47">
              <a:extLst>
                <a:ext uri="{FF2B5EF4-FFF2-40B4-BE49-F238E27FC236}">
                  <a16:creationId xmlns:a16="http://schemas.microsoft.com/office/drawing/2014/main" id="{1C818EAA-ED0E-D966-F985-165FD0D65E81}"/>
                </a:ext>
              </a:extLst>
            </p:cNvPr>
            <p:cNvSpPr txBox="1"/>
            <p:nvPr/>
          </p:nvSpPr>
          <p:spPr>
            <a:xfrm>
              <a:off x="1075388" y="1776888"/>
              <a:ext cx="1859431" cy="369300"/>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Broader Adoption </a:t>
              </a:r>
            </a:p>
          </p:txBody>
        </p:sp>
        <p:cxnSp>
          <p:nvCxnSpPr>
            <p:cNvPr id="49" name="Straight Connector 48">
              <a:extLst>
                <a:ext uri="{FF2B5EF4-FFF2-40B4-BE49-F238E27FC236}">
                  <a16:creationId xmlns:a16="http://schemas.microsoft.com/office/drawing/2014/main" id="{9BC34392-D275-A8F2-FE42-C72D878AC1D8}"/>
                </a:ext>
              </a:extLst>
            </p:cNvPr>
            <p:cNvCxnSpPr/>
            <p:nvPr/>
          </p:nvCxnSpPr>
          <p:spPr>
            <a:xfrm>
              <a:off x="1136650" y="2158920"/>
              <a:ext cx="1403350" cy="0"/>
            </a:xfrm>
            <a:prstGeom prst="line">
              <a:avLst/>
            </a:prstGeom>
            <a:ln w="38100">
              <a:solidFill>
                <a:srgbClr val="372C5D"/>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BBC0C66-FD0E-0AE7-C533-9ED219069281}"/>
                </a:ext>
              </a:extLst>
            </p:cNvPr>
            <p:cNvSpPr/>
            <p:nvPr/>
          </p:nvSpPr>
          <p:spPr>
            <a:xfrm>
              <a:off x="1075388" y="2190726"/>
              <a:ext cx="1952955" cy="600320"/>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Fire departments onboard in phases and start reporting incident data to NERIS based on the onboarding ramp-up plan.</a:t>
              </a:r>
            </a:p>
          </p:txBody>
        </p:sp>
      </p:grpSp>
      <p:grpSp>
        <p:nvGrpSpPr>
          <p:cNvPr id="51" name="Group 50">
            <a:extLst>
              <a:ext uri="{FF2B5EF4-FFF2-40B4-BE49-F238E27FC236}">
                <a16:creationId xmlns:a16="http://schemas.microsoft.com/office/drawing/2014/main" id="{FFDA5564-A1F5-81E6-EBBD-89CBEE1E5477}"/>
              </a:ext>
            </a:extLst>
          </p:cNvPr>
          <p:cNvGrpSpPr/>
          <p:nvPr/>
        </p:nvGrpSpPr>
        <p:grpSpPr>
          <a:xfrm>
            <a:off x="10334730" y="1751160"/>
            <a:ext cx="1760971" cy="912200"/>
            <a:chOff x="1075389" y="1776888"/>
            <a:chExt cx="1761430" cy="580247"/>
          </a:xfrm>
        </p:grpSpPr>
        <p:sp>
          <p:nvSpPr>
            <p:cNvPr id="52" name="TextBox 51">
              <a:extLst>
                <a:ext uri="{FF2B5EF4-FFF2-40B4-BE49-F238E27FC236}">
                  <a16:creationId xmlns:a16="http://schemas.microsoft.com/office/drawing/2014/main" id="{B73B6ADB-1AC4-2CD8-41F4-C5894DF24BB3}"/>
                </a:ext>
              </a:extLst>
            </p:cNvPr>
            <p:cNvSpPr txBox="1"/>
            <p:nvPr/>
          </p:nvSpPr>
          <p:spPr>
            <a:xfrm>
              <a:off x="1075389" y="1776888"/>
              <a:ext cx="1667314" cy="410965"/>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Full Transition to NERIS</a:t>
              </a:r>
            </a:p>
          </p:txBody>
        </p:sp>
        <p:cxnSp>
          <p:nvCxnSpPr>
            <p:cNvPr id="53" name="Straight Connector 52">
              <a:extLst>
                <a:ext uri="{FF2B5EF4-FFF2-40B4-BE49-F238E27FC236}">
                  <a16:creationId xmlns:a16="http://schemas.microsoft.com/office/drawing/2014/main" id="{9FED6A77-1265-AE8C-A12A-8B5BA1AF812E}"/>
                </a:ext>
              </a:extLst>
            </p:cNvPr>
            <p:cNvCxnSpPr/>
            <p:nvPr/>
          </p:nvCxnSpPr>
          <p:spPr>
            <a:xfrm>
              <a:off x="1136650" y="2158920"/>
              <a:ext cx="1403350" cy="0"/>
            </a:xfrm>
            <a:prstGeom prst="line">
              <a:avLst/>
            </a:prstGeom>
            <a:ln w="38100">
              <a:solidFill>
                <a:srgbClr val="262E68"/>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1641A0E-7F51-19B0-677B-9077407233FB}"/>
                </a:ext>
              </a:extLst>
            </p:cNvPr>
            <p:cNvSpPr/>
            <p:nvPr/>
          </p:nvSpPr>
          <p:spPr>
            <a:xfrm>
              <a:off x="1075389" y="2190726"/>
              <a:ext cx="1761430" cy="166409"/>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pic>
        <p:nvPicPr>
          <p:cNvPr id="57" name="Graphic 56" descr="Firefighter male with solid fill">
            <a:extLst>
              <a:ext uri="{FF2B5EF4-FFF2-40B4-BE49-F238E27FC236}">
                <a16:creationId xmlns:a16="http://schemas.microsoft.com/office/drawing/2014/main" id="{49B8BFF4-FA2B-46D2-7A10-97D88B1E412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024942" y="3339184"/>
            <a:ext cx="649917" cy="649917"/>
          </a:xfrm>
          <a:prstGeom prst="rect">
            <a:avLst/>
          </a:prstGeom>
          <a:effectLst>
            <a:outerShdw blurRad="50800" dist="38100" dir="2700000" algn="tl" rotWithShape="0">
              <a:prstClr val="black">
                <a:alpha val="40000"/>
              </a:prstClr>
            </a:outerShdw>
          </a:effectLst>
        </p:spPr>
      </p:pic>
      <p:pic>
        <p:nvPicPr>
          <p:cNvPr id="58" name="Graphic 57" descr="Rocket with solid fill">
            <a:extLst>
              <a:ext uri="{FF2B5EF4-FFF2-40B4-BE49-F238E27FC236}">
                <a16:creationId xmlns:a16="http://schemas.microsoft.com/office/drawing/2014/main" id="{850E48B9-42D2-D51F-DD2F-3153F1B0B97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8731" y="3358917"/>
            <a:ext cx="649917" cy="649917"/>
          </a:xfrm>
          <a:prstGeom prst="rect">
            <a:avLst/>
          </a:prstGeom>
          <a:effectLst>
            <a:outerShdw blurRad="50800" dist="50800" dir="2700000" algn="ctr" rotWithShape="0">
              <a:schemeClr val="tx1">
                <a:alpha val="40000"/>
              </a:schemeClr>
            </a:outerShdw>
          </a:effectLst>
        </p:spPr>
      </p:pic>
      <p:sp>
        <p:nvSpPr>
          <p:cNvPr id="2" name="Rectangle 1">
            <a:extLst>
              <a:ext uri="{FF2B5EF4-FFF2-40B4-BE49-F238E27FC236}">
                <a16:creationId xmlns:a16="http://schemas.microsoft.com/office/drawing/2014/main" id="{B3CA9256-337D-3E07-6FBF-F5F39B915951}"/>
              </a:ext>
            </a:extLst>
          </p:cNvPr>
          <p:cNvSpPr/>
          <p:nvPr/>
        </p:nvSpPr>
        <p:spPr>
          <a:xfrm>
            <a:off x="10858314" y="2404359"/>
            <a:ext cx="1295178" cy="1615827"/>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All fire incident reporting is conducted using NERIS exclusively. Legacy NFIRS application is sunset, and decommissioning begins.</a:t>
            </a:r>
          </a:p>
        </p:txBody>
      </p:sp>
      <p:pic>
        <p:nvPicPr>
          <p:cNvPr id="3" name="Graphic 2" descr="Badge New with solid fill">
            <a:extLst>
              <a:ext uri="{FF2B5EF4-FFF2-40B4-BE49-F238E27FC236}">
                <a16:creationId xmlns:a16="http://schemas.microsoft.com/office/drawing/2014/main" id="{336D17E2-F533-843B-E7FA-02CA7CF9E43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9927590" y="3334419"/>
            <a:ext cx="649917" cy="649917"/>
          </a:xfrm>
          <a:prstGeom prst="rect">
            <a:avLst/>
          </a:prstGeom>
          <a:effectLst>
            <a:outerShdw blurRad="50800" dist="38100" dir="2700000" algn="tl" rotWithShape="0">
              <a:prstClr val="black">
                <a:alpha val="40000"/>
              </a:prstClr>
            </a:outerShdw>
          </a:effectLst>
        </p:spPr>
      </p:pic>
      <p:sp>
        <p:nvSpPr>
          <p:cNvPr id="61" name="Title 1">
            <a:extLst>
              <a:ext uri="{FF2B5EF4-FFF2-40B4-BE49-F238E27FC236}">
                <a16:creationId xmlns:a16="http://schemas.microsoft.com/office/drawing/2014/main" id="{AE7891BD-05AC-B332-42B7-56C4D0C3F42E}"/>
              </a:ext>
            </a:extLst>
          </p:cNvPr>
          <p:cNvSpPr>
            <a:spLocks noGrp="1"/>
          </p:cNvSpPr>
          <p:nvPr>
            <p:ph type="title" idx="4294967295"/>
          </p:nvPr>
        </p:nvSpPr>
        <p:spPr>
          <a:xfrm>
            <a:off x="125927" y="190458"/>
            <a:ext cx="11198225" cy="742477"/>
          </a:xfrm>
        </p:spPr>
        <p:txBody>
          <a:bodyPr/>
          <a:lstStyle/>
          <a:p>
            <a:r>
              <a:rPr lang="en-US" dirty="0">
                <a:solidFill>
                  <a:srgbClr val="002060"/>
                </a:solidFill>
                <a:effectLst>
                  <a:outerShdw blurRad="38100" dist="38100" dir="2700000" algn="tl">
                    <a:srgbClr val="000000">
                      <a:alpha val="43137"/>
                    </a:srgbClr>
                  </a:outerShdw>
                </a:effectLst>
              </a:rPr>
              <a:t>12-month Outlook</a:t>
            </a:r>
          </a:p>
        </p:txBody>
      </p:sp>
      <p:grpSp>
        <p:nvGrpSpPr>
          <p:cNvPr id="62" name="Group 61">
            <a:extLst>
              <a:ext uri="{FF2B5EF4-FFF2-40B4-BE49-F238E27FC236}">
                <a16:creationId xmlns:a16="http://schemas.microsoft.com/office/drawing/2014/main" id="{87F2D0A8-AFA0-D396-D893-7894497DAA00}"/>
              </a:ext>
            </a:extLst>
          </p:cNvPr>
          <p:cNvGrpSpPr/>
          <p:nvPr/>
        </p:nvGrpSpPr>
        <p:grpSpPr>
          <a:xfrm>
            <a:off x="1094922" y="1806353"/>
            <a:ext cx="3064115" cy="1294251"/>
            <a:chOff x="1072911" y="1544395"/>
            <a:chExt cx="2286930" cy="1205204"/>
          </a:xfrm>
        </p:grpSpPr>
        <p:sp>
          <p:nvSpPr>
            <p:cNvPr id="63" name="TextBox 62">
              <a:extLst>
                <a:ext uri="{FF2B5EF4-FFF2-40B4-BE49-F238E27FC236}">
                  <a16:creationId xmlns:a16="http://schemas.microsoft.com/office/drawing/2014/main" id="{FFB74B43-06BA-44D9-3BBB-87B85076FEE8}"/>
                </a:ext>
              </a:extLst>
            </p:cNvPr>
            <p:cNvSpPr txBox="1"/>
            <p:nvPr/>
          </p:nvSpPr>
          <p:spPr>
            <a:xfrm>
              <a:off x="1072911" y="1544395"/>
              <a:ext cx="2286930" cy="831583"/>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State Fire Marshal Office Onboarding</a:t>
              </a:r>
            </a:p>
          </p:txBody>
        </p:sp>
        <p:cxnSp>
          <p:nvCxnSpPr>
            <p:cNvPr id="64" name="Straight Connector 63">
              <a:extLst>
                <a:ext uri="{FF2B5EF4-FFF2-40B4-BE49-F238E27FC236}">
                  <a16:creationId xmlns:a16="http://schemas.microsoft.com/office/drawing/2014/main" id="{6E950FF1-3790-590F-8714-7849CDCAB296}"/>
                </a:ext>
              </a:extLst>
            </p:cNvPr>
            <p:cNvCxnSpPr/>
            <p:nvPr/>
          </p:nvCxnSpPr>
          <p:spPr>
            <a:xfrm>
              <a:off x="1136650" y="2158920"/>
              <a:ext cx="1403350" cy="0"/>
            </a:xfrm>
            <a:prstGeom prst="line">
              <a:avLst/>
            </a:prstGeom>
            <a:ln w="38100">
              <a:solidFill>
                <a:srgbClr val="7E2436"/>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CFD68C5A-D7C6-FB5D-1B12-F4745436F1E7}"/>
                </a:ext>
              </a:extLst>
            </p:cNvPr>
            <p:cNvSpPr/>
            <p:nvPr/>
          </p:nvSpPr>
          <p:spPr>
            <a:xfrm>
              <a:off x="1075388" y="2190727"/>
              <a:ext cx="2225665" cy="558872"/>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SFM Training and NERIS Onboarding at National Fire Academy and develop partnership with SFM for NFIRS transition with local departments.</a:t>
              </a:r>
            </a:p>
          </p:txBody>
        </p:sp>
      </p:grpSp>
      <p:grpSp>
        <p:nvGrpSpPr>
          <p:cNvPr id="66" name="Group 65">
            <a:extLst>
              <a:ext uri="{FF2B5EF4-FFF2-40B4-BE49-F238E27FC236}">
                <a16:creationId xmlns:a16="http://schemas.microsoft.com/office/drawing/2014/main" id="{C9CE5FB0-A34B-7C16-086E-378460E37C8B}"/>
              </a:ext>
            </a:extLst>
          </p:cNvPr>
          <p:cNvGrpSpPr/>
          <p:nvPr/>
        </p:nvGrpSpPr>
        <p:grpSpPr>
          <a:xfrm>
            <a:off x="8076985" y="4399796"/>
            <a:ext cx="3284871" cy="1183171"/>
            <a:chOff x="1075388" y="1776888"/>
            <a:chExt cx="1952955" cy="1183479"/>
          </a:xfrm>
        </p:grpSpPr>
        <p:sp>
          <p:nvSpPr>
            <p:cNvPr id="67" name="TextBox 66">
              <a:extLst>
                <a:ext uri="{FF2B5EF4-FFF2-40B4-BE49-F238E27FC236}">
                  <a16:creationId xmlns:a16="http://schemas.microsoft.com/office/drawing/2014/main" id="{615F1757-4106-89A2-20F3-998017698367}"/>
                </a:ext>
              </a:extLst>
            </p:cNvPr>
            <p:cNvSpPr txBox="1"/>
            <p:nvPr/>
          </p:nvSpPr>
          <p:spPr>
            <a:xfrm>
              <a:off x="1075388" y="1776888"/>
              <a:ext cx="1859431" cy="646242"/>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National Deployment and ATO</a:t>
              </a:r>
            </a:p>
          </p:txBody>
        </p:sp>
        <p:cxnSp>
          <p:nvCxnSpPr>
            <p:cNvPr id="68" name="Straight Connector 67">
              <a:extLst>
                <a:ext uri="{FF2B5EF4-FFF2-40B4-BE49-F238E27FC236}">
                  <a16:creationId xmlns:a16="http://schemas.microsoft.com/office/drawing/2014/main" id="{C26663DC-6AED-1025-9A1B-6CB8F0CAFC8D}"/>
                </a:ext>
              </a:extLst>
            </p:cNvPr>
            <p:cNvCxnSpPr/>
            <p:nvPr/>
          </p:nvCxnSpPr>
          <p:spPr>
            <a:xfrm>
              <a:off x="1136650" y="2158920"/>
              <a:ext cx="1403350" cy="0"/>
            </a:xfrm>
            <a:prstGeom prst="line">
              <a:avLst/>
            </a:prstGeom>
            <a:ln w="38100">
              <a:solidFill>
                <a:srgbClr val="372C5D"/>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479CE9B-88F6-D09D-F8D5-F9F74C552BC6}"/>
                </a:ext>
              </a:extLst>
            </p:cNvPr>
            <p:cNvSpPr/>
            <p:nvPr/>
          </p:nvSpPr>
          <p:spPr>
            <a:xfrm>
              <a:off x="1075388" y="2190726"/>
              <a:ext cx="1952955" cy="769641"/>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Fire departments onboard in phases and start reporting incident data to NERIS. Increased number of API connections established from local CAD &amp; RMS.</a:t>
              </a:r>
              <a:b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b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July 2025 is the target for ATO.</a:t>
              </a:r>
            </a:p>
          </p:txBody>
        </p:sp>
      </p:grpSp>
      <p:pic>
        <p:nvPicPr>
          <p:cNvPr id="70" name="Graphic 69" descr="Firefighter male with solid fill">
            <a:extLst>
              <a:ext uri="{FF2B5EF4-FFF2-40B4-BE49-F238E27FC236}">
                <a16:creationId xmlns:a16="http://schemas.microsoft.com/office/drawing/2014/main" id="{D8F59E0C-FD3E-3848-2206-6A313A68E5D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5298926" y="3293235"/>
            <a:ext cx="649917" cy="649917"/>
          </a:xfrm>
          <a:prstGeom prst="rect">
            <a:avLst/>
          </a:prstGeom>
          <a:effectLst>
            <a:outerShdw blurRad="50800" dist="38100" dir="2700000" algn="tl" rotWithShape="0">
              <a:prstClr val="black">
                <a:alpha val="40000"/>
              </a:prstClr>
            </a:outerShdw>
          </a:effectLst>
        </p:spPr>
      </p:pic>
      <p:pic>
        <p:nvPicPr>
          <p:cNvPr id="37" name="Graphic 36" descr="Greek Temple with solid fill">
            <a:extLst>
              <a:ext uri="{FF2B5EF4-FFF2-40B4-BE49-F238E27FC236}">
                <a16:creationId xmlns:a16="http://schemas.microsoft.com/office/drawing/2014/main" id="{BDCEF23E-1DFF-7229-C0A9-C24049ED864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623346" y="3326617"/>
            <a:ext cx="649918" cy="649918"/>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26CFF93F-52F8-EAAB-5038-67B648806F67}"/>
              </a:ext>
            </a:extLst>
          </p:cNvPr>
          <p:cNvSpPr txBox="1"/>
          <p:nvPr/>
        </p:nvSpPr>
        <p:spPr>
          <a:xfrm>
            <a:off x="178905" y="6363942"/>
            <a:ext cx="7305261" cy="369332"/>
          </a:xfrm>
          <a:prstGeom prst="rect">
            <a:avLst/>
          </a:prstGeom>
          <a:noFill/>
        </p:spPr>
        <p:txBody>
          <a:bodyPr wrap="square" rtlCol="0">
            <a:spAutoFit/>
          </a:bodyPr>
          <a:lstStyle/>
          <a:p>
            <a:r>
              <a:rPr lang="en-US" dirty="0">
                <a:solidFill>
                  <a:schemeClr val="bg1"/>
                </a:solidFill>
              </a:rPr>
              <a:t>*Dates and timeline are subject to change.</a:t>
            </a:r>
          </a:p>
        </p:txBody>
      </p:sp>
    </p:spTree>
    <p:extLst>
      <p:ext uri="{BB962C8B-B14F-4D97-AF65-F5344CB8AC3E}">
        <p14:creationId xmlns:p14="http://schemas.microsoft.com/office/powerpoint/2010/main" val="27429976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55FA-4B85-22BA-F03E-25CA9967D9F1}"/>
              </a:ext>
            </a:extLst>
          </p:cNvPr>
          <p:cNvSpPr>
            <a:spLocks noGrp="1"/>
          </p:cNvSpPr>
          <p:nvPr>
            <p:ph type="title"/>
          </p:nvPr>
        </p:nvSpPr>
        <p:spPr>
          <a:xfrm>
            <a:off x="266820" y="254151"/>
            <a:ext cx="8685151" cy="687061"/>
          </a:xfrm>
        </p:spPr>
        <p:txBody>
          <a:bodyPr>
            <a:normAutofit fontScale="90000"/>
          </a:bodyPr>
          <a:lstStyle/>
          <a:p>
            <a:r>
              <a:rPr lang="en-US" b="1" dirty="0">
                <a:solidFill>
                  <a:srgbClr val="002060"/>
                </a:solidFill>
                <a:latin typeface="Open Sans"/>
                <a:ea typeface="Open Sans"/>
                <a:cs typeface="Open Sans"/>
              </a:rPr>
              <a:t>NERIS Onboarding Ramp Up </a:t>
            </a:r>
            <a:r>
              <a:rPr lang="en-US" dirty="0">
                <a:solidFill>
                  <a:srgbClr val="002060"/>
                </a:solidFill>
                <a:latin typeface="Open Sans"/>
                <a:ea typeface="Open Sans"/>
                <a:cs typeface="Open Sans"/>
              </a:rPr>
              <a:t>2025</a:t>
            </a:r>
            <a:endParaRPr lang="en-US" b="1" dirty="0">
              <a:solidFill>
                <a:srgbClr val="002060"/>
              </a:solidFill>
              <a:latin typeface="Open Sans"/>
              <a:ea typeface="Open Sans"/>
              <a:cs typeface="Open Sans"/>
            </a:endParaRPr>
          </a:p>
        </p:txBody>
      </p:sp>
      <p:graphicFrame>
        <p:nvGraphicFramePr>
          <p:cNvPr id="6" name="Content Placeholder 5">
            <a:extLst>
              <a:ext uri="{FF2B5EF4-FFF2-40B4-BE49-F238E27FC236}">
                <a16:creationId xmlns:a16="http://schemas.microsoft.com/office/drawing/2014/main" id="{BA25C9B0-19EB-25A2-3076-FE4842070742}"/>
              </a:ext>
            </a:extLst>
          </p:cNvPr>
          <p:cNvGraphicFramePr>
            <a:graphicFrameLocks noGrp="1" noChangeAspect="1"/>
          </p:cNvGraphicFramePr>
          <p:nvPr>
            <p:ph idx="1"/>
          </p:nvPr>
        </p:nvGraphicFramePr>
        <p:xfrm>
          <a:off x="795798" y="1490588"/>
          <a:ext cx="10884933" cy="460064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7111E26-45A9-BFA5-1465-0DF9982F97F0}"/>
              </a:ext>
            </a:extLst>
          </p:cNvPr>
          <p:cNvSpPr txBox="1"/>
          <p:nvPr/>
        </p:nvSpPr>
        <p:spPr>
          <a:xfrm rot="16200000">
            <a:off x="-1005196" y="3338978"/>
            <a:ext cx="32323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Open Sans" pitchFamily="2" charset="0"/>
                <a:ea typeface="Open Sans" pitchFamily="2" charset="0"/>
                <a:cs typeface="Open Sans" pitchFamily="2" charset="0"/>
              </a:rPr>
              <a:t>No. Of Fire Departments</a:t>
            </a:r>
          </a:p>
        </p:txBody>
      </p:sp>
      <p:sp>
        <p:nvSpPr>
          <p:cNvPr id="3" name="Rectangle 2">
            <a:extLst>
              <a:ext uri="{FF2B5EF4-FFF2-40B4-BE49-F238E27FC236}">
                <a16:creationId xmlns:a16="http://schemas.microsoft.com/office/drawing/2014/main" id="{5CCAB5A3-7337-E105-F676-95F756E64EA5}"/>
              </a:ext>
            </a:extLst>
          </p:cNvPr>
          <p:cNvSpPr/>
          <p:nvPr/>
        </p:nvSpPr>
        <p:spPr>
          <a:xfrm>
            <a:off x="1506298" y="2724576"/>
            <a:ext cx="3267241"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FDs / Early Adopters</a:t>
            </a:r>
          </a:p>
        </p:txBody>
      </p:sp>
      <p:sp>
        <p:nvSpPr>
          <p:cNvPr id="4" name="Rectangle 3">
            <a:extLst>
              <a:ext uri="{FF2B5EF4-FFF2-40B4-BE49-F238E27FC236}">
                <a16:creationId xmlns:a16="http://schemas.microsoft.com/office/drawing/2014/main" id="{EBB0CAF5-A4B3-23EF-8649-4B7F08012762}"/>
              </a:ext>
            </a:extLst>
          </p:cNvPr>
          <p:cNvSpPr/>
          <p:nvPr/>
        </p:nvSpPr>
        <p:spPr>
          <a:xfrm>
            <a:off x="2183232" y="3367100"/>
            <a:ext cx="3134192"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State Fire Marshals</a:t>
            </a:r>
          </a:p>
        </p:txBody>
      </p:sp>
      <p:sp>
        <p:nvSpPr>
          <p:cNvPr id="5" name="Rectangle 4">
            <a:extLst>
              <a:ext uri="{FF2B5EF4-FFF2-40B4-BE49-F238E27FC236}">
                <a16:creationId xmlns:a16="http://schemas.microsoft.com/office/drawing/2014/main" id="{46193D13-FF22-AC50-9A58-DB21616B20B3}"/>
              </a:ext>
            </a:extLst>
          </p:cNvPr>
          <p:cNvSpPr/>
          <p:nvPr/>
        </p:nvSpPr>
        <p:spPr>
          <a:xfrm>
            <a:off x="4820062" y="2431931"/>
            <a:ext cx="2523448"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FDs &lt; 5000 Pop.</a:t>
            </a:r>
          </a:p>
        </p:txBody>
      </p:sp>
      <p:sp>
        <p:nvSpPr>
          <p:cNvPr id="8" name="Rectangle 7">
            <a:extLst>
              <a:ext uri="{FF2B5EF4-FFF2-40B4-BE49-F238E27FC236}">
                <a16:creationId xmlns:a16="http://schemas.microsoft.com/office/drawing/2014/main" id="{3609D390-AB03-ADF3-809F-415713B4FD21}"/>
              </a:ext>
            </a:extLst>
          </p:cNvPr>
          <p:cNvSpPr/>
          <p:nvPr/>
        </p:nvSpPr>
        <p:spPr>
          <a:xfrm>
            <a:off x="5894140" y="3370283"/>
            <a:ext cx="1747594"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Metro FDs</a:t>
            </a:r>
          </a:p>
        </p:txBody>
      </p:sp>
      <p:sp>
        <p:nvSpPr>
          <p:cNvPr id="9" name="Rectangle 8">
            <a:extLst>
              <a:ext uri="{FF2B5EF4-FFF2-40B4-BE49-F238E27FC236}">
                <a16:creationId xmlns:a16="http://schemas.microsoft.com/office/drawing/2014/main" id="{1C807D2F-BF9E-E694-77E7-873F6AADB927}"/>
              </a:ext>
            </a:extLst>
          </p:cNvPr>
          <p:cNvSpPr/>
          <p:nvPr/>
        </p:nvSpPr>
        <p:spPr>
          <a:xfrm>
            <a:off x="6858878" y="2004440"/>
            <a:ext cx="3105338"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FEMA Region Focus</a:t>
            </a:r>
          </a:p>
        </p:txBody>
      </p:sp>
      <p:sp>
        <p:nvSpPr>
          <p:cNvPr id="10" name="Rectangle 9">
            <a:extLst>
              <a:ext uri="{FF2B5EF4-FFF2-40B4-BE49-F238E27FC236}">
                <a16:creationId xmlns:a16="http://schemas.microsoft.com/office/drawing/2014/main" id="{D9E38A61-CBA7-AD77-DC59-3113AC3B8F05}"/>
              </a:ext>
            </a:extLst>
          </p:cNvPr>
          <p:cNvSpPr/>
          <p:nvPr/>
        </p:nvSpPr>
        <p:spPr>
          <a:xfrm>
            <a:off x="8328651" y="2405109"/>
            <a:ext cx="2255746"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RMS Partners</a:t>
            </a:r>
          </a:p>
        </p:txBody>
      </p:sp>
      <p:cxnSp>
        <p:nvCxnSpPr>
          <p:cNvPr id="12" name="Straight Arrow Connector 11">
            <a:extLst>
              <a:ext uri="{FF2B5EF4-FFF2-40B4-BE49-F238E27FC236}">
                <a16:creationId xmlns:a16="http://schemas.microsoft.com/office/drawing/2014/main" id="{CA590CD3-DB38-E168-022E-1C5139988C7D}"/>
              </a:ext>
            </a:extLst>
          </p:cNvPr>
          <p:cNvCxnSpPr/>
          <p:nvPr/>
        </p:nvCxnSpPr>
        <p:spPr>
          <a:xfrm>
            <a:off x="2125199" y="3186241"/>
            <a:ext cx="0" cy="2054275"/>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E73781A-188C-DC89-DA9A-1AF4DA97DF83}"/>
              </a:ext>
            </a:extLst>
          </p:cNvPr>
          <p:cNvCxnSpPr>
            <a:cxnSpLocks/>
          </p:cNvCxnSpPr>
          <p:nvPr/>
        </p:nvCxnSpPr>
        <p:spPr>
          <a:xfrm>
            <a:off x="2844759" y="3828765"/>
            <a:ext cx="0" cy="1411751"/>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A58E4FF-4FE5-D26B-B82F-8CAA95A40654}"/>
              </a:ext>
            </a:extLst>
          </p:cNvPr>
          <p:cNvCxnSpPr/>
          <p:nvPr/>
        </p:nvCxnSpPr>
        <p:spPr>
          <a:xfrm>
            <a:off x="5271925" y="2955408"/>
            <a:ext cx="0" cy="2054275"/>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AC724B0-06AD-B3B9-D038-1FDAEB630CF5}"/>
              </a:ext>
            </a:extLst>
          </p:cNvPr>
          <p:cNvCxnSpPr>
            <a:cxnSpLocks/>
          </p:cNvCxnSpPr>
          <p:nvPr/>
        </p:nvCxnSpPr>
        <p:spPr>
          <a:xfrm>
            <a:off x="6188254" y="3744595"/>
            <a:ext cx="0" cy="905612"/>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127CDB7-F079-9711-4B89-4DEB640F5B81}"/>
              </a:ext>
            </a:extLst>
          </p:cNvPr>
          <p:cNvCxnSpPr>
            <a:cxnSpLocks/>
          </p:cNvCxnSpPr>
          <p:nvPr/>
        </p:nvCxnSpPr>
        <p:spPr>
          <a:xfrm>
            <a:off x="7681388" y="2405109"/>
            <a:ext cx="0" cy="1828089"/>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41FCB60-FB63-DBAA-DBDB-014DDAA2F52C}"/>
              </a:ext>
            </a:extLst>
          </p:cNvPr>
          <p:cNvCxnSpPr>
            <a:cxnSpLocks/>
          </p:cNvCxnSpPr>
          <p:nvPr/>
        </p:nvCxnSpPr>
        <p:spPr>
          <a:xfrm>
            <a:off x="8873581" y="2801627"/>
            <a:ext cx="0" cy="796305"/>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7" name="Diagram 6">
            <a:extLst>
              <a:ext uri="{FF2B5EF4-FFF2-40B4-BE49-F238E27FC236}">
                <a16:creationId xmlns:a16="http://schemas.microsoft.com/office/drawing/2014/main" id="{EB5F6A1C-8517-435A-86FD-61BC78D01A63}"/>
              </a:ext>
            </a:extLst>
          </p:cNvPr>
          <p:cNvGraphicFramePr>
            <a:graphicFrameLocks/>
          </p:cNvGraphicFramePr>
          <p:nvPr/>
        </p:nvGraphicFramePr>
        <p:xfrm>
          <a:off x="1324283" y="6187357"/>
          <a:ext cx="9830906" cy="45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548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C371-47F6-5366-1416-F7318CB9A644}"/>
              </a:ext>
            </a:extLst>
          </p:cNvPr>
          <p:cNvSpPr>
            <a:spLocks noGrp="1"/>
          </p:cNvSpPr>
          <p:nvPr>
            <p:ph type="title"/>
          </p:nvPr>
        </p:nvSpPr>
        <p:spPr>
          <a:xfrm>
            <a:off x="264412" y="238035"/>
            <a:ext cx="8530224" cy="687061"/>
          </a:xfrm>
        </p:spPr>
        <p:txBody>
          <a:bodyPr>
            <a:normAutofit fontScale="90000"/>
          </a:bodyPr>
          <a:lstStyle/>
          <a:p>
            <a:r>
              <a:rPr lang="en-US" b="1" dirty="0">
                <a:solidFill>
                  <a:srgbClr val="002060"/>
                </a:solidFill>
                <a:effectLst>
                  <a:outerShdw blurRad="38100" dist="38100" dir="2700000" algn="tl">
                    <a:srgbClr val="000000">
                      <a:alpha val="43137"/>
                    </a:srgbClr>
                  </a:outerShdw>
                </a:effectLst>
              </a:rPr>
              <a:t>Regional Roll-Out Schedule </a:t>
            </a:r>
            <a:endParaRPr lang="en-US" dirty="0"/>
          </a:p>
        </p:txBody>
      </p:sp>
      <p:graphicFrame>
        <p:nvGraphicFramePr>
          <p:cNvPr id="5" name="Content Placeholder 4">
            <a:extLst>
              <a:ext uri="{FF2B5EF4-FFF2-40B4-BE49-F238E27FC236}">
                <a16:creationId xmlns:a16="http://schemas.microsoft.com/office/drawing/2014/main" id="{72A68288-5099-97F4-0F5D-9393D71838D9}"/>
              </a:ext>
            </a:extLst>
          </p:cNvPr>
          <p:cNvGraphicFramePr>
            <a:graphicFrameLocks noGrp="1"/>
          </p:cNvGraphicFramePr>
          <p:nvPr>
            <p:ph idx="1"/>
            <p:extLst>
              <p:ext uri="{D42A27DB-BD31-4B8C-83A1-F6EECF244321}">
                <p14:modId xmlns:p14="http://schemas.microsoft.com/office/powerpoint/2010/main" val="2737056957"/>
              </p:ext>
            </p:extLst>
          </p:nvPr>
        </p:nvGraphicFramePr>
        <p:xfrm>
          <a:off x="268311" y="1307691"/>
          <a:ext cx="5827688" cy="4836353"/>
        </p:xfrm>
        <a:graphic>
          <a:graphicData uri="http://schemas.openxmlformats.org/drawingml/2006/table">
            <a:tbl>
              <a:tblPr firstRow="1" firstCol="1" bandRow="1">
                <a:tableStyleId>{5C22544A-7EE6-4342-B048-85BDC9FD1C3A}</a:tableStyleId>
              </a:tblPr>
              <a:tblGrid>
                <a:gridCol w="2763416">
                  <a:extLst>
                    <a:ext uri="{9D8B030D-6E8A-4147-A177-3AD203B41FA5}">
                      <a16:colId xmlns:a16="http://schemas.microsoft.com/office/drawing/2014/main" val="1610209641"/>
                    </a:ext>
                  </a:extLst>
                </a:gridCol>
                <a:gridCol w="439033">
                  <a:extLst>
                    <a:ext uri="{9D8B030D-6E8A-4147-A177-3AD203B41FA5}">
                      <a16:colId xmlns:a16="http://schemas.microsoft.com/office/drawing/2014/main" val="2416917367"/>
                    </a:ext>
                  </a:extLst>
                </a:gridCol>
                <a:gridCol w="2625239">
                  <a:extLst>
                    <a:ext uri="{9D8B030D-6E8A-4147-A177-3AD203B41FA5}">
                      <a16:colId xmlns:a16="http://schemas.microsoft.com/office/drawing/2014/main" val="1598022201"/>
                    </a:ext>
                  </a:extLst>
                </a:gridCol>
              </a:tblGrid>
              <a:tr h="314049">
                <a:tc>
                  <a:txBody>
                    <a:bodyPr/>
                    <a:lstStyle/>
                    <a:p>
                      <a:pPr marL="0" marR="0">
                        <a:spcBef>
                          <a:spcPts val="0"/>
                        </a:spcBef>
                        <a:spcAft>
                          <a:spcPts val="0"/>
                        </a:spcAft>
                      </a:pPr>
                      <a:r>
                        <a:rPr lang="en-US" sz="2000">
                          <a:effectLst/>
                          <a:latin typeface="+mn-lt"/>
                          <a:ea typeface="Calibri" panose="020F0502020204030204" pitchFamily="34" charset="0"/>
                          <a:cs typeface="Calibri" panose="020F0502020204030204" pitchFamily="34" charset="0"/>
                        </a:rPr>
                        <a:t>Month in 2025</a:t>
                      </a: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solidFill>
                  </a:tcPr>
                </a:tc>
                <a:tc gridSpan="2">
                  <a:txBody>
                    <a:bodyPr/>
                    <a:lstStyle/>
                    <a:p>
                      <a:r>
                        <a:rPr lang="en-US" sz="2000">
                          <a:effectLst/>
                          <a:latin typeface="+mn-lt"/>
                        </a:rPr>
                        <a:t># of Fire Departments</a:t>
                      </a: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endParaRPr/>
                    </a:p>
                  </a:txBody>
                  <a:tcPr marL="68580" marR="68580" marT="0" marB="0" anchor="b">
                    <a:solidFill>
                      <a:schemeClr val="accent6"/>
                    </a:solidFill>
                  </a:tcPr>
                </a:tc>
                <a:extLst>
                  <a:ext uri="{0D108BD9-81ED-4DB2-BD59-A6C34878D82A}">
                    <a16:rowId xmlns:a16="http://schemas.microsoft.com/office/drawing/2014/main" val="2531843364"/>
                  </a:ext>
                </a:extLst>
              </a:tr>
              <a:tr h="282644">
                <a:tc>
                  <a:txBody>
                    <a:bodyPr/>
                    <a:lstStyle/>
                    <a:p>
                      <a:pPr marL="0" marR="0">
                        <a:spcBef>
                          <a:spcPts val="0"/>
                        </a:spcBef>
                        <a:spcAft>
                          <a:spcPts val="0"/>
                        </a:spcAft>
                      </a:pPr>
                      <a:r>
                        <a:rPr lang="en-US" sz="1800">
                          <a:effectLst/>
                        </a:rPr>
                        <a:t>May</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sz="1800">
                        <a:solidFill>
                          <a:schemeClr val="tx1"/>
                        </a:solidFill>
                        <a:effectLst/>
                        <a:latin typeface="Times New Roman" panose="02020603050405020304" pitchFamily="18" charset="0"/>
                      </a:endParaRPr>
                    </a:p>
                  </a:txBody>
                  <a:tcPr marL="68580" marR="68580" marT="0" marB="0" anchor="b">
                    <a:solidFill>
                      <a:schemeClr val="bg1">
                        <a:lumMod val="75000"/>
                      </a:schemeClr>
                    </a:solidFill>
                  </a:tcPr>
                </a:tc>
                <a:extLst>
                  <a:ext uri="{0D108BD9-81ED-4DB2-BD59-A6C34878D82A}">
                    <a16:rowId xmlns:a16="http://schemas.microsoft.com/office/drawing/2014/main" val="2577036261"/>
                  </a:ext>
                </a:extLst>
              </a:tr>
              <a:tr h="282644">
                <a:tc gridSpan="2">
                  <a:txBody>
                    <a:bodyPr/>
                    <a:lstStyle/>
                    <a:p>
                      <a:pPr marL="0" marR="0" algn="r">
                        <a:spcBef>
                          <a:spcPts val="0"/>
                        </a:spcBef>
                        <a:spcAft>
                          <a:spcPts val="0"/>
                        </a:spcAft>
                      </a:pPr>
                      <a:r>
                        <a:rPr lang="en-US" sz="1800">
                          <a:effectLst/>
                        </a:rPr>
                        <a:t>FEMA Region 2</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2,385</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09164133"/>
                  </a:ext>
                </a:extLst>
              </a:tr>
              <a:tr h="282644">
                <a:tc>
                  <a:txBody>
                    <a:bodyPr/>
                    <a:lstStyle/>
                    <a:p>
                      <a:pPr marL="0" marR="0" algn="l">
                        <a:spcBef>
                          <a:spcPts val="0"/>
                        </a:spcBef>
                        <a:spcAft>
                          <a:spcPts val="0"/>
                        </a:spcAft>
                      </a:pPr>
                      <a:r>
                        <a:rPr lang="en-US" sz="1800">
                          <a:effectLst/>
                        </a:rPr>
                        <a:t>June</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3176801821"/>
                  </a:ext>
                </a:extLst>
              </a:tr>
              <a:tr h="282644">
                <a:tc gridSpan="2">
                  <a:txBody>
                    <a:bodyPr/>
                    <a:lstStyle/>
                    <a:p>
                      <a:pPr marL="0" marR="0" algn="r">
                        <a:spcBef>
                          <a:spcPts val="0"/>
                        </a:spcBef>
                        <a:spcAft>
                          <a:spcPts val="0"/>
                        </a:spcAft>
                      </a:pPr>
                      <a:r>
                        <a:rPr lang="en-US" sz="1800">
                          <a:effectLst/>
                        </a:rPr>
                        <a:t>FEMA Region 4</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5,009</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0656649"/>
                  </a:ext>
                </a:extLst>
              </a:tr>
              <a:tr h="282644">
                <a:tc>
                  <a:txBody>
                    <a:bodyPr/>
                    <a:lstStyle/>
                    <a:p>
                      <a:pPr marL="0" marR="0" algn="l">
                        <a:spcBef>
                          <a:spcPts val="0"/>
                        </a:spcBef>
                        <a:spcAft>
                          <a:spcPts val="0"/>
                        </a:spcAft>
                      </a:pPr>
                      <a:r>
                        <a:rPr lang="en-US" sz="1800">
                          <a:effectLst/>
                        </a:rPr>
                        <a:t>July</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3858438874"/>
                  </a:ext>
                </a:extLst>
              </a:tr>
              <a:tr h="282644">
                <a:tc gridSpan="2">
                  <a:txBody>
                    <a:bodyPr/>
                    <a:lstStyle/>
                    <a:p>
                      <a:pPr marL="0" marR="0" algn="r">
                        <a:spcBef>
                          <a:spcPts val="0"/>
                        </a:spcBef>
                        <a:spcAft>
                          <a:spcPts val="0"/>
                        </a:spcAft>
                      </a:pPr>
                      <a:r>
                        <a:rPr lang="en-US" sz="1800">
                          <a:effectLst/>
                          <a:latin typeface="Aptos" panose="020B0004020202020204" pitchFamily="34" charset="0"/>
                          <a:ea typeface="Calibri" panose="020F0502020204030204" pitchFamily="34" charset="0"/>
                          <a:cs typeface="Calibri" panose="020F0502020204030204" pitchFamily="34" charset="0"/>
                        </a:rPr>
                        <a:t>FEMA Region 6</a:t>
                      </a: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rPr>
                        <a:t>3,632</a:t>
                      </a: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75764660"/>
                  </a:ext>
                </a:extLst>
              </a:tr>
              <a:tr h="282644">
                <a:tc>
                  <a:txBody>
                    <a:bodyPr/>
                    <a:lstStyle/>
                    <a:p>
                      <a:pPr marL="0" marR="0" algn="l">
                        <a:spcBef>
                          <a:spcPts val="0"/>
                        </a:spcBef>
                        <a:spcAft>
                          <a:spcPts val="0"/>
                        </a:spcAft>
                      </a:pPr>
                      <a:r>
                        <a:rPr lang="en-US" sz="1800">
                          <a:effectLst/>
                        </a:rPr>
                        <a:t>August</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2021542171"/>
                  </a:ext>
                </a:extLst>
              </a:tr>
              <a:tr h="282644">
                <a:tc gridSpan="2">
                  <a:txBody>
                    <a:bodyPr/>
                    <a:lstStyle/>
                    <a:p>
                      <a:pPr marL="0" marR="0" algn="r">
                        <a:spcBef>
                          <a:spcPts val="0"/>
                        </a:spcBef>
                        <a:spcAft>
                          <a:spcPts val="0"/>
                        </a:spcAft>
                      </a:pPr>
                      <a:r>
                        <a:rPr lang="en-US" sz="1800">
                          <a:effectLst/>
                        </a:rPr>
                        <a:t>FEMA Region 7</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rPr>
                        <a:t>2,400</a:t>
                      </a: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38327165"/>
                  </a:ext>
                </a:extLst>
              </a:tr>
              <a:tr h="282644">
                <a:tc>
                  <a:txBody>
                    <a:bodyPr/>
                    <a:lstStyle/>
                    <a:p>
                      <a:pPr marL="0" marR="0" algn="l">
                        <a:spcBef>
                          <a:spcPts val="0"/>
                        </a:spcBef>
                        <a:spcAft>
                          <a:spcPts val="0"/>
                        </a:spcAft>
                      </a:pPr>
                      <a:r>
                        <a:rPr lang="en-US" sz="1800">
                          <a:effectLst/>
                        </a:rPr>
                        <a:t>September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2202285511"/>
                  </a:ext>
                </a:extLst>
              </a:tr>
              <a:tr h="282644">
                <a:tc gridSpan="2">
                  <a:txBody>
                    <a:bodyPr/>
                    <a:lstStyle/>
                    <a:p>
                      <a:pPr marL="0" marR="0" algn="r">
                        <a:spcBef>
                          <a:spcPts val="0"/>
                        </a:spcBef>
                        <a:spcAft>
                          <a:spcPts val="0"/>
                        </a:spcAft>
                      </a:pPr>
                      <a:r>
                        <a:rPr lang="en-US" sz="1800">
                          <a:effectLst/>
                        </a:rPr>
                        <a:t>FEMA Region 3</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3,080</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651880008"/>
                  </a:ext>
                </a:extLst>
              </a:tr>
              <a:tr h="282644">
                <a:tc>
                  <a:txBody>
                    <a:bodyPr/>
                    <a:lstStyle/>
                    <a:p>
                      <a:pPr marL="0" marR="0" algn="l">
                        <a:spcBef>
                          <a:spcPts val="0"/>
                        </a:spcBef>
                        <a:spcAft>
                          <a:spcPts val="0"/>
                        </a:spcAft>
                      </a:pPr>
                      <a:r>
                        <a:rPr lang="en-US" sz="1800">
                          <a:effectLst/>
                        </a:rPr>
                        <a:t>October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3090280622"/>
                  </a:ext>
                </a:extLst>
              </a:tr>
              <a:tr h="282644">
                <a:tc gridSpan="2">
                  <a:txBody>
                    <a:bodyPr/>
                    <a:lstStyle/>
                    <a:p>
                      <a:pPr marL="0" marR="0" algn="r">
                        <a:spcBef>
                          <a:spcPts val="0"/>
                        </a:spcBef>
                        <a:spcAft>
                          <a:spcPts val="0"/>
                        </a:spcAft>
                      </a:pPr>
                      <a:r>
                        <a:rPr lang="en-US" sz="1800">
                          <a:effectLst/>
                        </a:rPr>
                        <a:t>FEMA Regions 1 &amp; 10</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rPr>
                        <a:t>2,496</a:t>
                      </a: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72878005"/>
                  </a:ext>
                </a:extLst>
              </a:tr>
              <a:tr h="282644">
                <a:tc>
                  <a:txBody>
                    <a:bodyPr/>
                    <a:lstStyle/>
                    <a:p>
                      <a:pPr marL="0" marR="0" algn="l">
                        <a:spcBef>
                          <a:spcPts val="0"/>
                        </a:spcBef>
                        <a:spcAft>
                          <a:spcPts val="0"/>
                        </a:spcAft>
                      </a:pPr>
                      <a:r>
                        <a:rPr lang="en-US" sz="1800">
                          <a:effectLst/>
                        </a:rPr>
                        <a:t>November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4109857619"/>
                  </a:ext>
                </a:extLst>
              </a:tr>
              <a:tr h="282644">
                <a:tc gridSpan="2">
                  <a:txBody>
                    <a:bodyPr/>
                    <a:lstStyle/>
                    <a:p>
                      <a:pPr marL="0" marR="0" algn="r">
                        <a:spcBef>
                          <a:spcPts val="0"/>
                        </a:spcBef>
                        <a:spcAft>
                          <a:spcPts val="0"/>
                        </a:spcAft>
                      </a:pPr>
                      <a:r>
                        <a:rPr lang="en-US" sz="1800">
                          <a:effectLst/>
                        </a:rPr>
                        <a:t>FEMA Regions 8 &amp; 9</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2,701</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78514561"/>
                  </a:ext>
                </a:extLst>
              </a:tr>
              <a:tr h="282644">
                <a:tc>
                  <a:txBody>
                    <a:bodyPr/>
                    <a:lstStyle/>
                    <a:p>
                      <a:pPr marL="0" marR="0" algn="l">
                        <a:spcBef>
                          <a:spcPts val="0"/>
                        </a:spcBef>
                        <a:spcAft>
                          <a:spcPts val="0"/>
                        </a:spcAft>
                      </a:pPr>
                      <a:r>
                        <a:rPr lang="en-US" sz="1800">
                          <a:effectLst/>
                        </a:rPr>
                        <a:t>December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1533981716"/>
                  </a:ext>
                </a:extLst>
              </a:tr>
              <a:tr h="282644">
                <a:tc gridSpan="2">
                  <a:txBody>
                    <a:bodyPr/>
                    <a:lstStyle/>
                    <a:p>
                      <a:pPr marL="0" marR="0" algn="r">
                        <a:spcBef>
                          <a:spcPts val="0"/>
                        </a:spcBef>
                        <a:spcAft>
                          <a:spcPts val="0"/>
                        </a:spcAft>
                      </a:pPr>
                      <a:r>
                        <a:rPr lang="en-US" sz="1800">
                          <a:effectLst/>
                        </a:rPr>
                        <a:t>FEMA Region 5</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dirty="0">
                          <a:solidFill>
                            <a:sysClr val="windowText" lastClr="000000"/>
                          </a:solidFill>
                          <a:effectLst/>
                        </a:rPr>
                        <a:t>5,460</a:t>
                      </a:r>
                      <a:endParaRPr lang="en-US" sz="1800" b="1" dirty="0">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514063"/>
                  </a:ext>
                </a:extLst>
              </a:tr>
            </a:tbl>
          </a:graphicData>
        </a:graphic>
      </p:graphicFrame>
      <p:pic>
        <p:nvPicPr>
          <p:cNvPr id="6" name="Picture 2" descr="Regions, States and Territories | FEMA.gov">
            <a:extLst>
              <a:ext uri="{FF2B5EF4-FFF2-40B4-BE49-F238E27FC236}">
                <a16:creationId xmlns:a16="http://schemas.microsoft.com/office/drawing/2014/main" id="{7E1AE2CB-9039-2BCB-8CB7-4C2FB80F7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903367"/>
            <a:ext cx="6000153" cy="39255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7C4398-212D-AD3D-7E0D-01483BC63C00}"/>
              </a:ext>
            </a:extLst>
          </p:cNvPr>
          <p:cNvSpPr txBox="1"/>
          <p:nvPr/>
        </p:nvSpPr>
        <p:spPr>
          <a:xfrm>
            <a:off x="264412" y="6370388"/>
            <a:ext cx="6730180" cy="369332"/>
          </a:xfrm>
          <a:prstGeom prst="rect">
            <a:avLst/>
          </a:prstGeom>
          <a:noFill/>
        </p:spPr>
        <p:txBody>
          <a:bodyPr wrap="square">
            <a:spAutoFit/>
          </a:bodyPr>
          <a:lstStyle/>
          <a:p>
            <a:r>
              <a:rPr lang="en-US" dirty="0">
                <a:solidFill>
                  <a:srgbClr val="002060"/>
                </a:solidFill>
              </a:rPr>
              <a:t>*Dates and timeline are subject to change.</a:t>
            </a:r>
          </a:p>
        </p:txBody>
      </p:sp>
    </p:spTree>
    <p:extLst>
      <p:ext uri="{BB962C8B-B14F-4D97-AF65-F5344CB8AC3E}">
        <p14:creationId xmlns:p14="http://schemas.microsoft.com/office/powerpoint/2010/main" val="43125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5356-058E-D722-DBC0-B8B0AA4465C6}"/>
              </a:ext>
            </a:extLst>
          </p:cNvPr>
          <p:cNvSpPr>
            <a:spLocks noGrp="1"/>
          </p:cNvSpPr>
          <p:nvPr>
            <p:ph type="title"/>
          </p:nvPr>
        </p:nvSpPr>
        <p:spPr>
          <a:xfrm>
            <a:off x="373280" y="266448"/>
            <a:ext cx="8530224" cy="687061"/>
          </a:xfrm>
        </p:spPr>
        <p:txBody>
          <a:bodyPr>
            <a:normAutofit fontScale="90000"/>
          </a:bodyPr>
          <a:lstStyle/>
          <a:p>
            <a:r>
              <a:rPr lang="en-US" dirty="0">
                <a:solidFill>
                  <a:srgbClr val="252F69"/>
                </a:solidFill>
                <a:latin typeface="Open Sans"/>
                <a:ea typeface="Open Sans"/>
                <a:cs typeface="Open Sans"/>
              </a:rPr>
              <a:t>Vendor Readiness</a:t>
            </a:r>
          </a:p>
        </p:txBody>
      </p:sp>
      <p:pic>
        <p:nvPicPr>
          <p:cNvPr id="5" name="Content Placeholder 4" descr="A blue circle with white text and a logo&#10;&#10;AI-generated content may be incorrect.">
            <a:extLst>
              <a:ext uri="{FF2B5EF4-FFF2-40B4-BE49-F238E27FC236}">
                <a16:creationId xmlns:a16="http://schemas.microsoft.com/office/drawing/2014/main" id="{6377EF0A-3D03-92B3-E36F-E287A42D219A}"/>
              </a:ext>
            </a:extLst>
          </p:cNvPr>
          <p:cNvPicPr>
            <a:picLocks noGrp="1" noChangeAspect="1"/>
          </p:cNvPicPr>
          <p:nvPr>
            <p:ph idx="1"/>
          </p:nvPr>
        </p:nvPicPr>
        <p:blipFill>
          <a:blip r:embed="rId3"/>
          <a:stretch>
            <a:fillRect/>
          </a:stretch>
        </p:blipFill>
        <p:spPr>
          <a:xfrm>
            <a:off x="8161120" y="1600200"/>
            <a:ext cx="3657600" cy="3657600"/>
          </a:xfrm>
        </p:spPr>
      </p:pic>
      <p:sp>
        <p:nvSpPr>
          <p:cNvPr id="8" name="Content Placeholder 2">
            <a:extLst>
              <a:ext uri="{FF2B5EF4-FFF2-40B4-BE49-F238E27FC236}">
                <a16:creationId xmlns:a16="http://schemas.microsoft.com/office/drawing/2014/main" id="{CEDD9E4F-3C07-9F61-563F-7CB0554127DE}"/>
              </a:ext>
            </a:extLst>
          </p:cNvPr>
          <p:cNvSpPr txBox="1">
            <a:spLocks/>
          </p:cNvSpPr>
          <p:nvPr/>
        </p:nvSpPr>
        <p:spPr>
          <a:xfrm>
            <a:off x="373280" y="1295528"/>
            <a:ext cx="7787840" cy="483980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None/>
              <a:defRPr/>
            </a:pPr>
            <a:r>
              <a:rPr lang="en-US" sz="1800" b="1" dirty="0">
                <a:solidFill>
                  <a:schemeClr val="accent6"/>
                </a:solidFill>
                <a:effectLst/>
                <a:latin typeface="Open Sans"/>
                <a:ea typeface="Open Sans"/>
                <a:cs typeface="Open Sans"/>
              </a:rPr>
              <a:t>The NERIS-compatible badge signifies that a vendor’s software </a:t>
            </a:r>
            <a:br>
              <a:rPr lang="en-US" sz="1800" b="1" dirty="0">
                <a:solidFill>
                  <a:schemeClr val="accent6"/>
                </a:solidFill>
                <a:latin typeface="Open Sans"/>
                <a:ea typeface="Open Sans"/>
                <a:cs typeface="Open Sans"/>
              </a:rPr>
            </a:br>
            <a:r>
              <a:rPr lang="en-US" sz="1800" b="1" dirty="0">
                <a:solidFill>
                  <a:schemeClr val="accent6"/>
                </a:solidFill>
                <a:effectLst/>
                <a:latin typeface="Open Sans"/>
                <a:ea typeface="Open Sans"/>
                <a:cs typeface="Open Sans"/>
              </a:rPr>
              <a:t>is capable of data exchange with the NERIS platform. </a:t>
            </a:r>
            <a:endParaRPr lang="en-US" sz="1800" b="1" i="0" u="none" strike="noStrike" kern="1200" cap="none" spc="0" normalizeH="0" baseline="0" noProof="0" dirty="0">
              <a:ln>
                <a:noFill/>
              </a:ln>
              <a:solidFill>
                <a:schemeClr val="accent6"/>
              </a:solidFill>
              <a:effectLst/>
              <a:uLnTx/>
              <a:uFillTx/>
              <a:latin typeface="Open Sans"/>
              <a:ea typeface="Open Sans"/>
              <a:cs typeface="Open Sans"/>
            </a:endParaRP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To earn a NERIS compatibility badge, a vendor must:</a:t>
            </a:r>
            <a:endParaRPr lang="en-US" sz="2000" b="1" i="0" u="none" strike="noStrike" kern="1200" cap="none" spc="0" normalizeH="0" baseline="0" noProof="0" dirty="0">
              <a:ln>
                <a:noFill/>
              </a:ln>
              <a:solidFill>
                <a:srgbClr val="000000"/>
              </a:solidFill>
              <a:effectLst/>
              <a:uLnTx/>
              <a:uFillTx/>
              <a:latin typeface="Open Sans"/>
              <a:ea typeface="Open Sans"/>
              <a:cs typeface="Open Sans"/>
            </a:endParaRPr>
          </a:p>
          <a:p>
            <a:pPr marL="514350" marR="0" lvl="0" indent="-514350" algn="l" defTabSz="914400" rtl="0" eaLnBrk="1" fontAlgn="auto" latinLnBrk="0" hangingPunct="1">
              <a:lnSpc>
                <a:spcPct val="120000"/>
              </a:lnSpc>
              <a:spcBef>
                <a:spcPts val="100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Create </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an integration between their software and NERIS</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a:p>
            <a:pPr marL="514350" marR="0" lvl="0" indent="-514350" algn="l" defTabSz="914400" rtl="0" eaLnBrk="1" fontAlgn="auto" latinLnBrk="0" hangingPunct="1">
              <a:lnSpc>
                <a:spcPct val="120000"/>
              </a:lnSpc>
              <a:spcBef>
                <a:spcPts val="100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Submit </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a new incident in the test environment to the FSRI Fire Department</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a:p>
            <a:pPr marL="514350" indent="-514350">
              <a:lnSpc>
                <a:spcPct val="120000"/>
              </a:lnSpc>
              <a:spcAft>
                <a:spcPts val="600"/>
              </a:spcAft>
              <a:buFont typeface="+mj-lt"/>
              <a:buAutoNum type="arabicPeriod"/>
              <a:defRPr/>
            </a:pPr>
            <a:r>
              <a:rPr lang="en-US" sz="2000" b="1" dirty="0">
                <a:solidFill>
                  <a:srgbClr val="000000"/>
                </a:solidFill>
                <a:latin typeface="Open Sans"/>
                <a:ea typeface="Open Sans"/>
                <a:cs typeface="Open Sans"/>
              </a:rPr>
              <a:t>Capture</a:t>
            </a:r>
            <a:r>
              <a:rPr lang="en-US" sz="2000" dirty="0">
                <a:solidFill>
                  <a:srgbClr val="000000"/>
                </a:solidFill>
                <a:latin typeface="Open Sans"/>
                <a:ea typeface="Open Sans"/>
                <a:cs typeface="Open Sans"/>
              </a:rPr>
              <a:t> the unique</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 incident number and submit an update to the incident that was created</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a:p>
            <a:pPr marL="514350" marR="0" lvl="0" indent="-514350" algn="l" defTabSz="914400" rtl="0" eaLnBrk="1" fontAlgn="auto" latinLnBrk="0" hangingPunct="1">
              <a:lnSpc>
                <a:spcPct val="120000"/>
              </a:lnSpc>
              <a:spcBef>
                <a:spcPts val="1000"/>
              </a:spcBef>
              <a:spcAft>
                <a:spcPts val="600"/>
              </a:spcAft>
              <a:buClrTx/>
              <a:buSzTx/>
              <a:buFont typeface="+mj-lt"/>
              <a:buAutoNum type="arabicPeriod"/>
              <a:tabLst/>
              <a:defRPr/>
            </a:pPr>
            <a:r>
              <a:rPr lang="en-US" sz="2000" b="1" dirty="0">
                <a:solidFill>
                  <a:srgbClr val="000000"/>
                </a:solidFill>
                <a:latin typeface="Open Sans"/>
                <a:ea typeface="Open Sans"/>
                <a:cs typeface="Open Sans"/>
              </a:rPr>
              <a:t>Establish</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 a station and add a unit to the FSRI Fire Department</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p:txBody>
      </p:sp>
    </p:spTree>
    <p:extLst>
      <p:ext uri="{BB962C8B-B14F-4D97-AF65-F5344CB8AC3E}">
        <p14:creationId xmlns:p14="http://schemas.microsoft.com/office/powerpoint/2010/main" val="342754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3D1EA-2F78-FA5C-051E-B36F6E784A13}"/>
              </a:ext>
            </a:extLst>
          </p:cNvPr>
          <p:cNvSpPr>
            <a:spLocks noGrp="1"/>
          </p:cNvSpPr>
          <p:nvPr>
            <p:ph type="title"/>
          </p:nvPr>
        </p:nvSpPr>
        <p:spPr/>
        <p:txBody>
          <a:bodyPr vert="horz" lIns="91440" tIns="45720" rIns="91440" bIns="45720" rtlCol="0" anchor="ctr">
            <a:noAutofit/>
          </a:bodyPr>
          <a:lstStyle/>
          <a:p>
            <a:pPr algn="ctr" defTabSz="914400">
              <a:lnSpc>
                <a:spcPct val="90000"/>
              </a:lnSpc>
            </a:pPr>
            <a:r>
              <a:rPr lang="en-US" sz="4800" b="1" dirty="0">
                <a:solidFill>
                  <a:srgbClr val="002060"/>
                </a:solidFill>
                <a:effectLst>
                  <a:outerShdw blurRad="38100" dist="38100" dir="2700000" algn="tl">
                    <a:srgbClr val="000000">
                      <a:alpha val="43137"/>
                    </a:srgbClr>
                  </a:outerShdw>
                </a:effectLst>
              </a:rPr>
              <a:t>NERIS Data Framework</a:t>
            </a:r>
          </a:p>
        </p:txBody>
      </p:sp>
      <p:graphicFrame>
        <p:nvGraphicFramePr>
          <p:cNvPr id="6" name="Content Placeholder 1">
            <a:extLst>
              <a:ext uri="{FF2B5EF4-FFF2-40B4-BE49-F238E27FC236}">
                <a16:creationId xmlns:a16="http://schemas.microsoft.com/office/drawing/2014/main" id="{F03DAE04-FE43-705C-CF94-E30B98F27629}"/>
              </a:ext>
            </a:extLst>
          </p:cNvPr>
          <p:cNvGraphicFramePr>
            <a:graphicFrameLocks noGrp="1"/>
          </p:cNvGraphicFramePr>
          <p:nvPr>
            <p:ph idx="1"/>
            <p:extLst>
              <p:ext uri="{D42A27DB-BD31-4B8C-83A1-F6EECF244321}">
                <p14:modId xmlns:p14="http://schemas.microsoft.com/office/powerpoint/2010/main" val="1758715532"/>
              </p:ext>
            </p:extLst>
          </p:nvPr>
        </p:nvGraphicFramePr>
        <p:xfrm>
          <a:off x="388683" y="1366684"/>
          <a:ext cx="10965117" cy="510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8CE98A9-18A2-D5CC-3F3F-31DC3043E563}"/>
              </a:ext>
            </a:extLst>
          </p:cNvPr>
          <p:cNvSpPr txBox="1"/>
          <p:nvPr/>
        </p:nvSpPr>
        <p:spPr>
          <a:xfrm>
            <a:off x="6327244" y="5333303"/>
            <a:ext cx="5279428"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 Interagency Data Management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ATF’s Bomb Arson Tracking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Fire Department Registry and FEMA GO</a:t>
            </a:r>
          </a:p>
        </p:txBody>
      </p:sp>
    </p:spTree>
    <p:extLst>
      <p:ext uri="{BB962C8B-B14F-4D97-AF65-F5344CB8AC3E}">
        <p14:creationId xmlns:p14="http://schemas.microsoft.com/office/powerpoint/2010/main" val="1875337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BEC1-7B12-07A9-54A9-3AA1AB0133F8}"/>
              </a:ext>
            </a:extLst>
          </p:cNvPr>
          <p:cNvSpPr txBox="1">
            <a:spLocks/>
          </p:cNvSpPr>
          <p:nvPr/>
        </p:nvSpPr>
        <p:spPr>
          <a:xfrm>
            <a:off x="418466" y="160717"/>
            <a:ext cx="8230234" cy="811644"/>
          </a:xfrm>
          <a:prstGeom prst="rect">
            <a:avLst/>
          </a:prstGeom>
        </p:spPr>
        <p:txBody>
          <a:bodyPr vert="horz" lIns="91379" tIns="45690" rIns="91379" bIns="45690" rtlCol="0" anchor="ctr">
            <a:noAutofit/>
          </a:bodyPr>
          <a:lstStyle>
            <a:lvl1pPr algn="l" defTabSz="457200" rtl="0" eaLnBrk="1" latinLnBrk="0" hangingPunct="1">
              <a:lnSpc>
                <a:spcPct val="100000"/>
              </a:lnSpc>
              <a:spcBef>
                <a:spcPct val="0"/>
              </a:spcBef>
              <a:buNone/>
              <a:defRPr sz="3000" b="0" kern="120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62F68"/>
                </a:solidFill>
                <a:effectLst/>
                <a:uLnTx/>
                <a:uFillTx/>
                <a:latin typeface="Franklin Gothic Medium" panose="020B0603020102020204" pitchFamily="34" charset="0"/>
                <a:ea typeface="Open Sans"/>
                <a:cs typeface="Open Sans"/>
              </a:rPr>
              <a:t>NERIS API Integration</a:t>
            </a:r>
            <a:endParaRPr kumimoji="0" lang="en-US" sz="4000" b="1" i="0" u="none" strike="noStrike" kern="1200" cap="none" spc="0" normalizeH="0" baseline="0" noProof="0" dirty="0">
              <a:ln>
                <a:noFill/>
              </a:ln>
              <a:solidFill>
                <a:srgbClr val="262F68"/>
              </a:solidFill>
              <a:effectLst/>
              <a:uLnTx/>
              <a:uFillTx/>
              <a:latin typeface="Franklin Gothic Medium" panose="020B0603020102020204" pitchFamily="34" charset="0"/>
              <a:ea typeface="Open Sans" panose="020B0606030504020204" pitchFamily="34" charset="0"/>
              <a:cs typeface="Open Sans" panose="020B0606030504020204" pitchFamily="34" charset="0"/>
            </a:endParaRPr>
          </a:p>
        </p:txBody>
      </p:sp>
      <p:sp>
        <p:nvSpPr>
          <p:cNvPr id="13" name="Text Placeholder 3">
            <a:extLst>
              <a:ext uri="{FF2B5EF4-FFF2-40B4-BE49-F238E27FC236}">
                <a16:creationId xmlns:a16="http://schemas.microsoft.com/office/drawing/2014/main" id="{FE34E069-0301-9D30-AD05-E2FB41DDB338}"/>
              </a:ext>
            </a:extLst>
          </p:cNvPr>
          <p:cNvSpPr txBox="1">
            <a:spLocks/>
          </p:cNvSpPr>
          <p:nvPr/>
        </p:nvSpPr>
        <p:spPr>
          <a:xfrm>
            <a:off x="456966" y="1933022"/>
            <a:ext cx="11116469" cy="2232155"/>
          </a:xfrm>
          <a:prstGeom prst="rect">
            <a:avLst/>
          </a:prstGeom>
        </p:spPr>
        <p:txBody>
          <a:bodyPr vert="horz" lIns="91355" tIns="45678" rIns="91355" bIns="45678"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Why is this so important?</a:t>
            </a:r>
            <a:endParaRPr kumimoji="0" lang="en-US" sz="1998" b="0" i="0" u="none" strike="noStrike" kern="1200" cap="none" spc="0" normalizeH="0" baseline="0" noProof="0" dirty="0">
              <a:ln>
                <a:noFill/>
              </a:ln>
              <a:solidFill>
                <a:srgbClr val="000000"/>
              </a:solidFill>
              <a:effectLst/>
              <a:uLnTx/>
              <a:uFillTx/>
              <a:latin typeface="Calibri" panose="020F0502020204030204"/>
              <a:ea typeface="Open Sans"/>
              <a:cs typeface="Calibri" panose="020F0502020204030204"/>
            </a:endParaRP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262F68"/>
                </a:solidFill>
                <a:effectLst/>
                <a:uLnTx/>
                <a:uFillTx/>
                <a:latin typeface="Open Sans"/>
                <a:ea typeface="Open Sans"/>
                <a:cs typeface="Open Sans"/>
              </a:rPr>
              <a:t>Allows connection between third-party RMS and CAD into NERIS.</a:t>
            </a: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9E0000"/>
                </a:solidFill>
                <a:effectLst/>
                <a:uLnTx/>
                <a:uFillTx/>
                <a:latin typeface="Open Sans"/>
                <a:ea typeface="Open Sans"/>
                <a:cs typeface="Open Sans"/>
              </a:rPr>
              <a:t>Will set the stage for </a:t>
            </a:r>
            <a:r>
              <a:rPr kumimoji="0" lang="en-US" sz="1998" b="1" i="0" u="sng" strike="noStrike" kern="1200" cap="none" spc="0" normalizeH="0" baseline="0" noProof="0" dirty="0">
                <a:ln>
                  <a:noFill/>
                </a:ln>
                <a:solidFill>
                  <a:srgbClr val="9E0000"/>
                </a:solidFill>
                <a:effectLst/>
                <a:uLnTx/>
                <a:uFillTx/>
                <a:latin typeface="Open Sans"/>
                <a:ea typeface="Open Sans"/>
                <a:cs typeface="Open Sans"/>
              </a:rPr>
              <a:t>future integrations</a:t>
            </a:r>
            <a:r>
              <a:rPr kumimoji="0" lang="en-US" sz="1998" b="1" i="0" strike="noStrike" kern="1200" cap="none" spc="0" normalizeH="0" baseline="0" noProof="0" dirty="0">
                <a:ln>
                  <a:noFill/>
                </a:ln>
                <a:solidFill>
                  <a:srgbClr val="9E0000"/>
                </a:solidFill>
                <a:effectLst/>
                <a:uLnTx/>
                <a:uFillTx/>
                <a:latin typeface="Open Sans"/>
                <a:ea typeface="Open Sans"/>
                <a:cs typeface="Open Sans"/>
              </a:rPr>
              <a:t> </a:t>
            </a:r>
            <a:r>
              <a:rPr kumimoji="0" lang="en-US" sz="1998" b="1" i="1" strike="noStrike" kern="1200" cap="none" spc="0" normalizeH="0" baseline="0" noProof="0" dirty="0">
                <a:ln>
                  <a:noFill/>
                </a:ln>
                <a:solidFill>
                  <a:srgbClr val="9E0000"/>
                </a:solidFill>
                <a:effectLst/>
                <a:uLnTx/>
                <a:uFillTx/>
                <a:latin typeface="Open Sans"/>
                <a:ea typeface="Open Sans"/>
                <a:cs typeface="Open Sans"/>
              </a:rPr>
              <a:t>from</a:t>
            </a:r>
            <a:r>
              <a:rPr kumimoji="0" lang="en-US" sz="1998" b="1" i="0" u="none" strike="noStrike" kern="1200" cap="none" spc="0" normalizeH="0" baseline="0" noProof="0" dirty="0">
                <a:ln>
                  <a:noFill/>
                </a:ln>
                <a:solidFill>
                  <a:srgbClr val="9E0000"/>
                </a:solidFill>
                <a:effectLst/>
                <a:uLnTx/>
                <a:uFillTx/>
                <a:latin typeface="Open Sans"/>
                <a:ea typeface="Open Sans"/>
                <a:cs typeface="Open Sans"/>
              </a:rPr>
              <a:t> NERIS into other systems.</a:t>
            </a: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262F68"/>
                </a:solidFill>
                <a:effectLst/>
                <a:uLnTx/>
                <a:uFillTx/>
                <a:latin typeface="Open Sans"/>
                <a:ea typeface="Open Sans"/>
                <a:cs typeface="Open Sans"/>
              </a:rPr>
              <a:t>Eliminates the need for emailing and uploading of files for incident reporting.</a:t>
            </a: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262F68"/>
                </a:solidFill>
                <a:effectLst/>
                <a:uLnTx/>
                <a:uFillTx/>
                <a:latin typeface="Open Sans"/>
                <a:ea typeface="Open Sans"/>
                <a:cs typeface="Open Sans"/>
              </a:rPr>
              <a:t>Sets hard parameters on what data elements and information enter NERIS.</a:t>
            </a:r>
          </a:p>
        </p:txBody>
      </p:sp>
      <p:sp>
        <p:nvSpPr>
          <p:cNvPr id="15" name="Text Placeholder 3">
            <a:extLst>
              <a:ext uri="{FF2B5EF4-FFF2-40B4-BE49-F238E27FC236}">
                <a16:creationId xmlns:a16="http://schemas.microsoft.com/office/drawing/2014/main" id="{F6B37837-7C1C-87CD-AB49-E55D68C3029E}"/>
              </a:ext>
            </a:extLst>
          </p:cNvPr>
          <p:cNvSpPr txBox="1">
            <a:spLocks/>
          </p:cNvSpPr>
          <p:nvPr/>
        </p:nvSpPr>
        <p:spPr>
          <a:xfrm>
            <a:off x="455121" y="1191186"/>
            <a:ext cx="9593846" cy="1113663"/>
          </a:xfrm>
          <a:prstGeom prst="rect">
            <a:avLst/>
          </a:prstGeom>
        </p:spPr>
        <p:txBody>
          <a:bodyPr vert="horz" lIns="91355" tIns="45678" rIns="91355" bIns="45678"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An </a:t>
            </a:r>
            <a:r>
              <a:rPr kumimoji="0" lang="en-US" sz="1998" b="1" i="0" u="none" strike="noStrike" kern="1200" cap="none" spc="0" normalizeH="0" baseline="0" noProof="0" dirty="0">
                <a:ln>
                  <a:noFill/>
                </a:ln>
                <a:solidFill>
                  <a:srgbClr val="9A1E22"/>
                </a:solidFill>
                <a:effectLst/>
                <a:uLnTx/>
                <a:uFillTx/>
                <a:latin typeface="Open Sans"/>
                <a:ea typeface="Open Sans"/>
                <a:cs typeface="Open Sans"/>
              </a:rPr>
              <a:t>Application Programming Interface (API) </a:t>
            </a: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acts as the connection between software or systems that allows them to communicate with each other. </a:t>
            </a:r>
          </a:p>
        </p:txBody>
      </p:sp>
      <p:pic>
        <p:nvPicPr>
          <p:cNvPr id="16" name="Graphic 15" descr="Internet outline">
            <a:extLst>
              <a:ext uri="{FF2B5EF4-FFF2-40B4-BE49-F238E27FC236}">
                <a16:creationId xmlns:a16="http://schemas.microsoft.com/office/drawing/2014/main" id="{36F2B19E-755D-8310-9CF5-4DCFE869E3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6203" y="4360271"/>
            <a:ext cx="1641324" cy="1649824"/>
          </a:xfrm>
          <a:prstGeom prst="rect">
            <a:avLst/>
          </a:prstGeom>
        </p:spPr>
      </p:pic>
      <p:pic>
        <p:nvPicPr>
          <p:cNvPr id="17" name="Graphic 16" descr="Database outline">
            <a:extLst>
              <a:ext uri="{FF2B5EF4-FFF2-40B4-BE49-F238E27FC236}">
                <a16:creationId xmlns:a16="http://schemas.microsoft.com/office/drawing/2014/main" id="{EA1CB623-993C-B37A-4427-85AAEF7534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8688" y="4637225"/>
            <a:ext cx="1355257" cy="1289808"/>
          </a:xfrm>
          <a:prstGeom prst="rect">
            <a:avLst/>
          </a:prstGeom>
        </p:spPr>
      </p:pic>
      <p:sp>
        <p:nvSpPr>
          <p:cNvPr id="18" name="TextBox 17">
            <a:extLst>
              <a:ext uri="{FF2B5EF4-FFF2-40B4-BE49-F238E27FC236}">
                <a16:creationId xmlns:a16="http://schemas.microsoft.com/office/drawing/2014/main" id="{E438D50A-D502-C81E-2813-B72169AD6B21}"/>
              </a:ext>
            </a:extLst>
          </p:cNvPr>
          <p:cNvSpPr txBox="1"/>
          <p:nvPr/>
        </p:nvSpPr>
        <p:spPr>
          <a:xfrm>
            <a:off x="1474359" y="5871750"/>
            <a:ext cx="1296301" cy="399729"/>
          </a:xfrm>
          <a:prstGeom prst="rect">
            <a:avLst/>
          </a:prstGeom>
          <a:noFill/>
        </p:spPr>
        <p:txBody>
          <a:bodyPr wrap="square" lIns="91379" tIns="45690" rIns="91379" bIns="45690" rtlCol="0" anchor="t">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CLIENT</a:t>
            </a:r>
          </a:p>
        </p:txBody>
      </p:sp>
      <p:sp>
        <p:nvSpPr>
          <p:cNvPr id="19" name="TextBox 18">
            <a:extLst>
              <a:ext uri="{FF2B5EF4-FFF2-40B4-BE49-F238E27FC236}">
                <a16:creationId xmlns:a16="http://schemas.microsoft.com/office/drawing/2014/main" id="{101C35D1-79FF-E549-2B13-1AFE94C74B9C}"/>
              </a:ext>
            </a:extLst>
          </p:cNvPr>
          <p:cNvSpPr txBox="1"/>
          <p:nvPr/>
        </p:nvSpPr>
        <p:spPr>
          <a:xfrm>
            <a:off x="9223234" y="5976398"/>
            <a:ext cx="1368168" cy="399789"/>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9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SERVER</a:t>
            </a:r>
          </a:p>
        </p:txBody>
      </p:sp>
      <p:pic>
        <p:nvPicPr>
          <p:cNvPr id="20" name="Graphic 19" descr="Cloud outline">
            <a:extLst>
              <a:ext uri="{FF2B5EF4-FFF2-40B4-BE49-F238E27FC236}">
                <a16:creationId xmlns:a16="http://schemas.microsoft.com/office/drawing/2014/main" id="{5089685A-B6E7-4016-DC08-DC653890F6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0198" y="4474934"/>
            <a:ext cx="1754995" cy="1816527"/>
          </a:xfrm>
          <a:prstGeom prst="rect">
            <a:avLst/>
          </a:prstGeom>
        </p:spPr>
      </p:pic>
      <p:sp>
        <p:nvSpPr>
          <p:cNvPr id="22" name="TextBox 21">
            <a:extLst>
              <a:ext uri="{FF2B5EF4-FFF2-40B4-BE49-F238E27FC236}">
                <a16:creationId xmlns:a16="http://schemas.microsoft.com/office/drawing/2014/main" id="{27638E91-DAB7-E3C1-97EC-6385798014E2}"/>
              </a:ext>
            </a:extLst>
          </p:cNvPr>
          <p:cNvSpPr txBox="1"/>
          <p:nvPr/>
        </p:nvSpPr>
        <p:spPr>
          <a:xfrm>
            <a:off x="5498439" y="5877696"/>
            <a:ext cx="1443233" cy="707245"/>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9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NERIS API Gateway</a:t>
            </a:r>
            <a:endParaRPr kumimoji="0" lang="en-US" sz="31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endParaRPr>
          </a:p>
        </p:txBody>
      </p:sp>
      <p:pic>
        <p:nvPicPr>
          <p:cNvPr id="23" name="Graphic 22" descr="Transfer with solid fill">
            <a:extLst>
              <a:ext uri="{FF2B5EF4-FFF2-40B4-BE49-F238E27FC236}">
                <a16:creationId xmlns:a16="http://schemas.microsoft.com/office/drawing/2014/main" id="{AFADBA84-2BC8-0D16-898E-80929F3EE4F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3850482" y="5037536"/>
            <a:ext cx="656327" cy="653808"/>
          </a:xfrm>
          <a:prstGeom prst="rect">
            <a:avLst/>
          </a:prstGeom>
        </p:spPr>
      </p:pic>
      <p:sp>
        <p:nvSpPr>
          <p:cNvPr id="24" name="TextBox 23">
            <a:extLst>
              <a:ext uri="{FF2B5EF4-FFF2-40B4-BE49-F238E27FC236}">
                <a16:creationId xmlns:a16="http://schemas.microsoft.com/office/drawing/2014/main" id="{5CFA3C40-AB0F-2608-1681-14F59FD315E1}"/>
              </a:ext>
            </a:extLst>
          </p:cNvPr>
          <p:cNvSpPr txBox="1"/>
          <p:nvPr/>
        </p:nvSpPr>
        <p:spPr>
          <a:xfrm>
            <a:off x="7449832" y="4440441"/>
            <a:ext cx="1427219" cy="645690"/>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HTTP Request</a:t>
            </a:r>
          </a:p>
        </p:txBody>
      </p:sp>
      <p:sp>
        <p:nvSpPr>
          <p:cNvPr id="25" name="TextBox 24">
            <a:extLst>
              <a:ext uri="{FF2B5EF4-FFF2-40B4-BE49-F238E27FC236}">
                <a16:creationId xmlns:a16="http://schemas.microsoft.com/office/drawing/2014/main" id="{E034BD35-9909-12B6-29D6-8D63F7C55654}"/>
              </a:ext>
            </a:extLst>
          </p:cNvPr>
          <p:cNvSpPr txBox="1"/>
          <p:nvPr/>
        </p:nvSpPr>
        <p:spPr>
          <a:xfrm>
            <a:off x="7447067" y="5768214"/>
            <a:ext cx="1570731" cy="645690"/>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HTTP Response</a:t>
            </a:r>
          </a:p>
        </p:txBody>
      </p:sp>
      <p:sp>
        <p:nvSpPr>
          <p:cNvPr id="26" name="TextBox 25">
            <a:extLst>
              <a:ext uri="{FF2B5EF4-FFF2-40B4-BE49-F238E27FC236}">
                <a16:creationId xmlns:a16="http://schemas.microsoft.com/office/drawing/2014/main" id="{B3F169CF-59C6-0B65-96E7-36258303CE6F}"/>
              </a:ext>
            </a:extLst>
          </p:cNvPr>
          <p:cNvSpPr txBox="1"/>
          <p:nvPr/>
        </p:nvSpPr>
        <p:spPr>
          <a:xfrm>
            <a:off x="3312476" y="4284966"/>
            <a:ext cx="1770585" cy="645690"/>
          </a:xfrm>
          <a:prstGeom prst="rect">
            <a:avLst/>
          </a:prstGeom>
          <a:noFill/>
        </p:spPr>
        <p:txBody>
          <a:bodyPr wrap="square" rtlCol="0">
            <a:sp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anose="020B0606030504020204" pitchFamily="34" charset="0"/>
                <a:ea typeface="Open Sans" panose="020B0606030504020204" pitchFamily="34" charset="0"/>
                <a:cs typeface="Open Sans" panose="020B0606030504020204" pitchFamily="34" charset="0"/>
              </a:rPr>
              <a:t>Get, Put, </a:t>
            </a:r>
          </a:p>
          <a:p>
            <a:pPr marL="0" marR="0" lvl="0" indent="0" algn="ctr"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anose="020B0606030504020204" pitchFamily="34" charset="0"/>
                <a:ea typeface="Open Sans" panose="020B0606030504020204" pitchFamily="34" charset="0"/>
                <a:cs typeface="Open Sans" panose="020B0606030504020204" pitchFamily="34" charset="0"/>
              </a:rPr>
              <a:t>Post, Delete</a:t>
            </a:r>
          </a:p>
        </p:txBody>
      </p:sp>
      <p:pic>
        <p:nvPicPr>
          <p:cNvPr id="27" name="Graphic 26" descr="Paper outline">
            <a:extLst>
              <a:ext uri="{FF2B5EF4-FFF2-40B4-BE49-F238E27FC236}">
                <a16:creationId xmlns:a16="http://schemas.microsoft.com/office/drawing/2014/main" id="{C3F86926-94F3-7DD5-AA64-E7A2CC21ED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76790" y="5777708"/>
            <a:ext cx="1782483" cy="800517"/>
          </a:xfrm>
          <a:prstGeom prst="rect">
            <a:avLst/>
          </a:prstGeom>
        </p:spPr>
      </p:pic>
      <p:sp>
        <p:nvSpPr>
          <p:cNvPr id="28" name="TextBox 27">
            <a:extLst>
              <a:ext uri="{FF2B5EF4-FFF2-40B4-BE49-F238E27FC236}">
                <a16:creationId xmlns:a16="http://schemas.microsoft.com/office/drawing/2014/main" id="{C132702F-5A95-B1CF-444A-00DE0B5A785D}"/>
              </a:ext>
            </a:extLst>
          </p:cNvPr>
          <p:cNvSpPr txBox="1"/>
          <p:nvPr/>
        </p:nvSpPr>
        <p:spPr>
          <a:xfrm>
            <a:off x="3292418" y="6089424"/>
            <a:ext cx="874143" cy="369012"/>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JSON</a:t>
            </a:r>
            <a:endParaRPr kumimoji="0" lang="en-US" sz="19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endParaRPr>
          </a:p>
        </p:txBody>
      </p:sp>
      <p:sp>
        <p:nvSpPr>
          <p:cNvPr id="29" name="TextBox 28">
            <a:extLst>
              <a:ext uri="{FF2B5EF4-FFF2-40B4-BE49-F238E27FC236}">
                <a16:creationId xmlns:a16="http://schemas.microsoft.com/office/drawing/2014/main" id="{AC663481-A427-1DF5-0A96-8AF92DC994D6}"/>
              </a:ext>
            </a:extLst>
          </p:cNvPr>
          <p:cNvSpPr txBox="1"/>
          <p:nvPr/>
        </p:nvSpPr>
        <p:spPr>
          <a:xfrm>
            <a:off x="4166199" y="5933916"/>
            <a:ext cx="1654972" cy="645690"/>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Incident Payload</a:t>
            </a:r>
          </a:p>
        </p:txBody>
      </p:sp>
      <p:pic>
        <p:nvPicPr>
          <p:cNvPr id="30" name="Graphic 29" descr="Transfer with solid fill">
            <a:extLst>
              <a:ext uri="{FF2B5EF4-FFF2-40B4-BE49-F238E27FC236}">
                <a16:creationId xmlns:a16="http://schemas.microsoft.com/office/drawing/2014/main" id="{0B3F1673-AE94-CCC2-DD44-1DBC8E758B5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7573236" y="5037537"/>
            <a:ext cx="656327" cy="653808"/>
          </a:xfrm>
          <a:prstGeom prst="rect">
            <a:avLst/>
          </a:prstGeom>
        </p:spPr>
      </p:pic>
      <p:sp>
        <p:nvSpPr>
          <p:cNvPr id="32" name="Oval 31">
            <a:extLst>
              <a:ext uri="{FF2B5EF4-FFF2-40B4-BE49-F238E27FC236}">
                <a16:creationId xmlns:a16="http://schemas.microsoft.com/office/drawing/2014/main" id="{D203C896-D259-CB09-4A81-1A88587F7045}"/>
              </a:ext>
            </a:extLst>
          </p:cNvPr>
          <p:cNvSpPr/>
          <p:nvPr/>
        </p:nvSpPr>
        <p:spPr bwMode="auto">
          <a:xfrm>
            <a:off x="5634951" y="4868616"/>
            <a:ext cx="729431" cy="608648"/>
          </a:xfrm>
          <a:prstGeom prst="ellipse">
            <a:avLst/>
          </a:prstGeom>
          <a:solidFill>
            <a:schemeClr val="bg1"/>
          </a:solidFill>
          <a:ln w="19050">
            <a:solidFill>
              <a:srgbClr val="FFFFFF">
                <a:alpha val="41961"/>
              </a:srgbClr>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1" compatLnSpc="1">
            <a:prstTxWarp prst="textNoShape">
              <a:avLst/>
            </a:prstTxWarp>
            <a:noAutofit/>
          </a:bodyPr>
          <a:lstStyle/>
          <a:p>
            <a:pPr marL="0" marR="0" lvl="0" indent="0" algn="ctr" defTabSz="1218712" rtl="0" eaLnBrk="0" fontAlgn="base" latinLnBrk="0" hangingPunct="0">
              <a:lnSpc>
                <a:spcPct val="100000"/>
              </a:lnSpc>
              <a:spcBef>
                <a:spcPct val="0"/>
              </a:spcBef>
              <a:spcAft>
                <a:spcPct val="0"/>
              </a:spcAft>
              <a:buClrTx/>
              <a:buSzTx/>
              <a:buFontTx/>
              <a:buNone/>
              <a:tabLst/>
              <a:defRPr/>
            </a:pPr>
            <a:endParaRPr kumimoji="0" lang="en-US" sz="13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A84BC47A-2B1A-432A-E37A-88F98525E47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696720" y="4523038"/>
            <a:ext cx="667663" cy="1061233"/>
          </a:xfrm>
          <a:prstGeom prst="rect">
            <a:avLst/>
          </a:prstGeom>
        </p:spPr>
      </p:pic>
    </p:spTree>
    <p:extLst>
      <p:ext uri="{BB962C8B-B14F-4D97-AF65-F5344CB8AC3E}">
        <p14:creationId xmlns:p14="http://schemas.microsoft.com/office/powerpoint/2010/main" val="158662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587D2A1-C75F-DB09-9932-4DCABC4A8158}"/>
              </a:ext>
            </a:extLst>
          </p:cNvPr>
          <p:cNvCxnSpPr>
            <a:cxnSpLocks/>
          </p:cNvCxnSpPr>
          <p:nvPr/>
        </p:nvCxnSpPr>
        <p:spPr>
          <a:xfrm>
            <a:off x="558800" y="3778959"/>
            <a:ext cx="11074400" cy="1"/>
          </a:xfrm>
          <a:prstGeom prst="line">
            <a:avLst/>
          </a:prstGeom>
          <a:ln w="28575">
            <a:solidFill>
              <a:schemeClr val="bg2">
                <a:lumMod val="75000"/>
              </a:schemeClr>
            </a:solidFill>
            <a:prstDash val="sysDot"/>
          </a:ln>
        </p:spPr>
        <p:style>
          <a:lnRef idx="2">
            <a:schemeClr val="dk1"/>
          </a:lnRef>
          <a:fillRef idx="0">
            <a:schemeClr val="dk1"/>
          </a:fillRef>
          <a:effectRef idx="1">
            <a:schemeClr val="dk1"/>
          </a:effectRef>
          <a:fontRef idx="minor">
            <a:schemeClr val="tx1"/>
          </a:fontRef>
        </p:style>
      </p:cxnSp>
      <p:grpSp>
        <p:nvGrpSpPr>
          <p:cNvPr id="6" name="Group 5">
            <a:extLst>
              <a:ext uri="{FF2B5EF4-FFF2-40B4-BE49-F238E27FC236}">
                <a16:creationId xmlns:a16="http://schemas.microsoft.com/office/drawing/2014/main" id="{13B0407B-8DDD-7DEE-3951-2CC947FDF185}"/>
              </a:ext>
            </a:extLst>
          </p:cNvPr>
          <p:cNvGrpSpPr/>
          <p:nvPr/>
        </p:nvGrpSpPr>
        <p:grpSpPr>
          <a:xfrm>
            <a:off x="1350296" y="3244932"/>
            <a:ext cx="1066771" cy="1068054"/>
            <a:chOff x="1350296" y="2894973"/>
            <a:chExt cx="1066771" cy="1068054"/>
          </a:xfrm>
          <a:solidFill>
            <a:srgbClr val="9A1E22"/>
          </a:solidFill>
        </p:grpSpPr>
        <p:sp>
          <p:nvSpPr>
            <p:cNvPr id="7" name="Freeform 5">
              <a:extLst>
                <a:ext uri="{FF2B5EF4-FFF2-40B4-BE49-F238E27FC236}">
                  <a16:creationId xmlns:a16="http://schemas.microsoft.com/office/drawing/2014/main" id="{348FE971-6C9A-4CEA-D829-68F6B6F1FDA2}"/>
                </a:ext>
              </a:extLst>
            </p:cNvPr>
            <p:cNvSpPr>
              <a:spLocks/>
            </p:cNvSpPr>
            <p:nvPr/>
          </p:nvSpPr>
          <p:spPr bwMode="auto">
            <a:xfrm>
              <a:off x="1883895"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8" name="Freeform 7">
              <a:extLst>
                <a:ext uri="{FF2B5EF4-FFF2-40B4-BE49-F238E27FC236}">
                  <a16:creationId xmlns:a16="http://schemas.microsoft.com/office/drawing/2014/main" id="{45F7DC75-8C0C-FD4A-3206-111F4F1BE87A}"/>
                </a:ext>
              </a:extLst>
            </p:cNvPr>
            <p:cNvSpPr>
              <a:spLocks/>
            </p:cNvSpPr>
            <p:nvPr/>
          </p:nvSpPr>
          <p:spPr bwMode="auto">
            <a:xfrm>
              <a:off x="1350296"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grpSp>
        <p:nvGrpSpPr>
          <p:cNvPr id="9" name="Group 8">
            <a:extLst>
              <a:ext uri="{FF2B5EF4-FFF2-40B4-BE49-F238E27FC236}">
                <a16:creationId xmlns:a16="http://schemas.microsoft.com/office/drawing/2014/main" id="{662ED9A8-8133-19BF-3CF4-C071659A11F7}"/>
              </a:ext>
            </a:extLst>
          </p:cNvPr>
          <p:cNvGrpSpPr/>
          <p:nvPr/>
        </p:nvGrpSpPr>
        <p:grpSpPr>
          <a:xfrm>
            <a:off x="9481574" y="3244932"/>
            <a:ext cx="1066771" cy="1068054"/>
            <a:chOff x="9481574" y="2894973"/>
            <a:chExt cx="1066771" cy="1068054"/>
          </a:xfrm>
          <a:solidFill>
            <a:srgbClr val="202757"/>
          </a:solidFill>
        </p:grpSpPr>
        <p:sp>
          <p:nvSpPr>
            <p:cNvPr id="10" name="Freeform 5">
              <a:extLst>
                <a:ext uri="{FF2B5EF4-FFF2-40B4-BE49-F238E27FC236}">
                  <a16:creationId xmlns:a16="http://schemas.microsoft.com/office/drawing/2014/main" id="{913C400C-33B1-580F-1BC0-BE2F913344CE}"/>
                </a:ext>
              </a:extLst>
            </p:cNvPr>
            <p:cNvSpPr>
              <a:spLocks/>
            </p:cNvSpPr>
            <p:nvPr/>
          </p:nvSpPr>
          <p:spPr bwMode="auto">
            <a:xfrm>
              <a:off x="10015173"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1" name="Freeform 7">
              <a:extLst>
                <a:ext uri="{FF2B5EF4-FFF2-40B4-BE49-F238E27FC236}">
                  <a16:creationId xmlns:a16="http://schemas.microsoft.com/office/drawing/2014/main" id="{5A2C2E8D-72E8-F588-6FB9-A46600C761B6}"/>
                </a:ext>
              </a:extLst>
            </p:cNvPr>
            <p:cNvSpPr>
              <a:spLocks/>
            </p:cNvSpPr>
            <p:nvPr/>
          </p:nvSpPr>
          <p:spPr bwMode="auto">
            <a:xfrm>
              <a:off x="9481574"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grpSp>
        <p:nvGrpSpPr>
          <p:cNvPr id="12" name="Group 11">
            <a:extLst>
              <a:ext uri="{FF2B5EF4-FFF2-40B4-BE49-F238E27FC236}">
                <a16:creationId xmlns:a16="http://schemas.microsoft.com/office/drawing/2014/main" id="{E05253E4-075D-380A-C516-CD55CC406DD5}"/>
              </a:ext>
            </a:extLst>
          </p:cNvPr>
          <p:cNvGrpSpPr/>
          <p:nvPr/>
        </p:nvGrpSpPr>
        <p:grpSpPr>
          <a:xfrm>
            <a:off x="6771148" y="3244932"/>
            <a:ext cx="1066771" cy="1068054"/>
            <a:chOff x="6771148" y="2894973"/>
            <a:chExt cx="1066771" cy="1068054"/>
          </a:xfrm>
          <a:solidFill>
            <a:srgbClr val="4A5281"/>
          </a:solidFill>
        </p:grpSpPr>
        <p:sp>
          <p:nvSpPr>
            <p:cNvPr id="13" name="Freeform 5">
              <a:extLst>
                <a:ext uri="{FF2B5EF4-FFF2-40B4-BE49-F238E27FC236}">
                  <a16:creationId xmlns:a16="http://schemas.microsoft.com/office/drawing/2014/main" id="{73BFDD64-310B-2911-B81B-EB63237E3433}"/>
                </a:ext>
              </a:extLst>
            </p:cNvPr>
            <p:cNvSpPr>
              <a:spLocks/>
            </p:cNvSpPr>
            <p:nvPr/>
          </p:nvSpPr>
          <p:spPr bwMode="auto">
            <a:xfrm>
              <a:off x="7304747"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4" name="Freeform 7">
              <a:extLst>
                <a:ext uri="{FF2B5EF4-FFF2-40B4-BE49-F238E27FC236}">
                  <a16:creationId xmlns:a16="http://schemas.microsoft.com/office/drawing/2014/main" id="{D14458F9-D745-9B83-5013-2FB43C4864F7}"/>
                </a:ext>
              </a:extLst>
            </p:cNvPr>
            <p:cNvSpPr>
              <a:spLocks/>
            </p:cNvSpPr>
            <p:nvPr/>
          </p:nvSpPr>
          <p:spPr bwMode="auto">
            <a:xfrm>
              <a:off x="6771148"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grpSp>
        <p:nvGrpSpPr>
          <p:cNvPr id="15" name="Group 14">
            <a:extLst>
              <a:ext uri="{FF2B5EF4-FFF2-40B4-BE49-F238E27FC236}">
                <a16:creationId xmlns:a16="http://schemas.microsoft.com/office/drawing/2014/main" id="{9C3B1A4E-02FD-1566-C2B1-E91848C9F181}"/>
              </a:ext>
            </a:extLst>
          </p:cNvPr>
          <p:cNvGrpSpPr/>
          <p:nvPr/>
        </p:nvGrpSpPr>
        <p:grpSpPr>
          <a:xfrm>
            <a:off x="4060722" y="3244932"/>
            <a:ext cx="1066771" cy="1068054"/>
            <a:chOff x="4060722" y="2894973"/>
            <a:chExt cx="1066771" cy="1068054"/>
          </a:xfrm>
        </p:grpSpPr>
        <p:sp>
          <p:nvSpPr>
            <p:cNvPr id="16" name="Freeform 5">
              <a:extLst>
                <a:ext uri="{FF2B5EF4-FFF2-40B4-BE49-F238E27FC236}">
                  <a16:creationId xmlns:a16="http://schemas.microsoft.com/office/drawing/2014/main" id="{730EF98F-90B4-B60A-E541-29658AB734A2}"/>
                </a:ext>
              </a:extLst>
            </p:cNvPr>
            <p:cNvSpPr>
              <a:spLocks/>
            </p:cNvSpPr>
            <p:nvPr/>
          </p:nvSpPr>
          <p:spPr bwMode="auto">
            <a:xfrm>
              <a:off x="4594321"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solidFill>
              <a:srgbClr val="AB434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7" name="Freeform 7">
              <a:extLst>
                <a:ext uri="{FF2B5EF4-FFF2-40B4-BE49-F238E27FC236}">
                  <a16:creationId xmlns:a16="http://schemas.microsoft.com/office/drawing/2014/main" id="{98183E9D-11B0-A2DA-D647-3DC22BE90C90}"/>
                </a:ext>
              </a:extLst>
            </p:cNvPr>
            <p:cNvSpPr>
              <a:spLocks/>
            </p:cNvSpPr>
            <p:nvPr/>
          </p:nvSpPr>
          <p:spPr bwMode="auto">
            <a:xfrm>
              <a:off x="4060722"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solidFill>
              <a:srgbClr val="AB434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sp>
        <p:nvSpPr>
          <p:cNvPr id="18" name="Oval 17">
            <a:extLst>
              <a:ext uri="{FF2B5EF4-FFF2-40B4-BE49-F238E27FC236}">
                <a16:creationId xmlns:a16="http://schemas.microsoft.com/office/drawing/2014/main" id="{50101624-32E3-8B54-F868-C34F044DB9BA}"/>
              </a:ext>
            </a:extLst>
          </p:cNvPr>
          <p:cNvSpPr/>
          <p:nvPr/>
        </p:nvSpPr>
        <p:spPr>
          <a:xfrm>
            <a:off x="1633497" y="3528134"/>
            <a:ext cx="501650" cy="501650"/>
          </a:xfrm>
          <a:prstGeom prst="ellipse">
            <a:avLst/>
          </a:prstGeom>
          <a:noFill/>
          <a:ln w="28575">
            <a:solidFill>
              <a:srgbClr val="9A1E2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9" name="Oval 18">
            <a:extLst>
              <a:ext uri="{FF2B5EF4-FFF2-40B4-BE49-F238E27FC236}">
                <a16:creationId xmlns:a16="http://schemas.microsoft.com/office/drawing/2014/main" id="{D173F110-5597-06A1-BB61-C719FCCD0820}"/>
              </a:ext>
            </a:extLst>
          </p:cNvPr>
          <p:cNvSpPr/>
          <p:nvPr/>
        </p:nvSpPr>
        <p:spPr>
          <a:xfrm>
            <a:off x="4343638" y="3528134"/>
            <a:ext cx="501650" cy="501650"/>
          </a:xfrm>
          <a:prstGeom prst="ellipse">
            <a:avLst/>
          </a:prstGeom>
          <a:noFill/>
          <a:ln w="28575">
            <a:solidFill>
              <a:srgbClr val="AB4347"/>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20" name="Oval 19">
            <a:extLst>
              <a:ext uri="{FF2B5EF4-FFF2-40B4-BE49-F238E27FC236}">
                <a16:creationId xmlns:a16="http://schemas.microsoft.com/office/drawing/2014/main" id="{77908384-76E7-2A24-633A-9A781E0753A2}"/>
              </a:ext>
            </a:extLst>
          </p:cNvPr>
          <p:cNvSpPr/>
          <p:nvPr/>
        </p:nvSpPr>
        <p:spPr>
          <a:xfrm>
            <a:off x="7053779" y="3528134"/>
            <a:ext cx="501650" cy="501650"/>
          </a:xfrm>
          <a:prstGeom prst="ellipse">
            <a:avLst/>
          </a:prstGeom>
          <a:noFill/>
          <a:ln w="28575">
            <a:solidFill>
              <a:srgbClr val="4A528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21" name="Oval 20">
            <a:extLst>
              <a:ext uri="{FF2B5EF4-FFF2-40B4-BE49-F238E27FC236}">
                <a16:creationId xmlns:a16="http://schemas.microsoft.com/office/drawing/2014/main" id="{7CB11F59-AEE3-19C2-758F-F29BD7123190}"/>
              </a:ext>
            </a:extLst>
          </p:cNvPr>
          <p:cNvSpPr/>
          <p:nvPr/>
        </p:nvSpPr>
        <p:spPr>
          <a:xfrm>
            <a:off x="9763921" y="3528134"/>
            <a:ext cx="501650" cy="501650"/>
          </a:xfrm>
          <a:prstGeom prst="ellipse">
            <a:avLst/>
          </a:prstGeom>
          <a:noFill/>
          <a:ln w="28575">
            <a:solidFill>
              <a:srgbClr val="202757"/>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22" name="Oval 21">
            <a:extLst>
              <a:ext uri="{FF2B5EF4-FFF2-40B4-BE49-F238E27FC236}">
                <a16:creationId xmlns:a16="http://schemas.microsoft.com/office/drawing/2014/main" id="{82914332-5EF4-AF03-F7A2-BE144FEC6918}"/>
              </a:ext>
            </a:extLst>
          </p:cNvPr>
          <p:cNvSpPr/>
          <p:nvPr/>
        </p:nvSpPr>
        <p:spPr>
          <a:xfrm>
            <a:off x="1744195" y="3639259"/>
            <a:ext cx="279400" cy="279400"/>
          </a:xfrm>
          <a:prstGeom prst="ellipse">
            <a:avLst/>
          </a:prstGeom>
          <a:solidFill>
            <a:srgbClr val="9A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sp>
        <p:nvSpPr>
          <p:cNvPr id="23" name="Oval 22">
            <a:extLst>
              <a:ext uri="{FF2B5EF4-FFF2-40B4-BE49-F238E27FC236}">
                <a16:creationId xmlns:a16="http://schemas.microsoft.com/office/drawing/2014/main" id="{D3E30E8D-3147-6F4E-2564-2DC115E1D631}"/>
              </a:ext>
            </a:extLst>
          </p:cNvPr>
          <p:cNvSpPr/>
          <p:nvPr/>
        </p:nvSpPr>
        <p:spPr>
          <a:xfrm>
            <a:off x="4454479" y="3639259"/>
            <a:ext cx="279400" cy="279400"/>
          </a:xfrm>
          <a:prstGeom prst="ellipse">
            <a:avLst/>
          </a:prstGeom>
          <a:solidFill>
            <a:srgbClr val="AB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sp>
        <p:nvSpPr>
          <p:cNvPr id="24" name="Oval 23">
            <a:extLst>
              <a:ext uri="{FF2B5EF4-FFF2-40B4-BE49-F238E27FC236}">
                <a16:creationId xmlns:a16="http://schemas.microsoft.com/office/drawing/2014/main" id="{3FE6C934-3B5A-2D9A-696C-477741BCFB35}"/>
              </a:ext>
            </a:extLst>
          </p:cNvPr>
          <p:cNvSpPr/>
          <p:nvPr/>
        </p:nvSpPr>
        <p:spPr>
          <a:xfrm>
            <a:off x="7164763" y="3639259"/>
            <a:ext cx="279400" cy="279400"/>
          </a:xfrm>
          <a:prstGeom prst="ellipse">
            <a:avLst/>
          </a:prstGeom>
          <a:solidFill>
            <a:srgbClr val="4A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sp>
        <p:nvSpPr>
          <p:cNvPr id="25" name="Oval 24">
            <a:extLst>
              <a:ext uri="{FF2B5EF4-FFF2-40B4-BE49-F238E27FC236}">
                <a16:creationId xmlns:a16="http://schemas.microsoft.com/office/drawing/2014/main" id="{16FD82C5-D09B-4B5D-B56C-5880C6F8123C}"/>
              </a:ext>
            </a:extLst>
          </p:cNvPr>
          <p:cNvSpPr/>
          <p:nvPr/>
        </p:nvSpPr>
        <p:spPr>
          <a:xfrm>
            <a:off x="9875046" y="3639259"/>
            <a:ext cx="279400" cy="279400"/>
          </a:xfrm>
          <a:prstGeom prst="ellipse">
            <a:avLst/>
          </a:prstGeom>
          <a:solidFill>
            <a:srgbClr val="2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cxnSp>
        <p:nvCxnSpPr>
          <p:cNvPr id="26" name="Straight Connector 25">
            <a:extLst>
              <a:ext uri="{FF2B5EF4-FFF2-40B4-BE49-F238E27FC236}">
                <a16:creationId xmlns:a16="http://schemas.microsoft.com/office/drawing/2014/main" id="{5A426E40-2CE7-1177-85EA-A5BBA240DB5E}"/>
              </a:ext>
            </a:extLst>
          </p:cNvPr>
          <p:cNvCxnSpPr>
            <a:cxnSpLocks/>
            <a:stCxn id="22" idx="4"/>
          </p:cNvCxnSpPr>
          <p:nvPr/>
        </p:nvCxnSpPr>
        <p:spPr>
          <a:xfrm>
            <a:off x="1883895" y="3918659"/>
            <a:ext cx="0" cy="1181100"/>
          </a:xfrm>
          <a:prstGeom prst="line">
            <a:avLst/>
          </a:prstGeom>
          <a:ln w="28575" cap="rnd">
            <a:solidFill>
              <a:srgbClr val="9A1E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7E74EF-7F12-8856-4FAE-549EE19500D4}"/>
              </a:ext>
            </a:extLst>
          </p:cNvPr>
          <p:cNvCxnSpPr>
            <a:cxnSpLocks/>
            <a:stCxn id="24" idx="4"/>
          </p:cNvCxnSpPr>
          <p:nvPr/>
        </p:nvCxnSpPr>
        <p:spPr>
          <a:xfrm>
            <a:off x="7304463" y="3918659"/>
            <a:ext cx="284" cy="1181100"/>
          </a:xfrm>
          <a:prstGeom prst="line">
            <a:avLst/>
          </a:prstGeom>
          <a:ln w="28575" cap="rnd">
            <a:solidFill>
              <a:srgbClr val="4A528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2B8AFB-9656-E6F9-31B4-C8FFEC1FFF1A}"/>
              </a:ext>
            </a:extLst>
          </p:cNvPr>
          <p:cNvCxnSpPr>
            <a:cxnSpLocks/>
            <a:endCxn id="23" idx="0"/>
          </p:cNvCxnSpPr>
          <p:nvPr/>
        </p:nvCxnSpPr>
        <p:spPr>
          <a:xfrm flipH="1">
            <a:off x="4594179" y="2458159"/>
            <a:ext cx="142" cy="1181100"/>
          </a:xfrm>
          <a:prstGeom prst="line">
            <a:avLst/>
          </a:prstGeom>
          <a:ln w="28575" cap="rnd">
            <a:solidFill>
              <a:srgbClr val="AB4347"/>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622377-15BF-E81D-F3CE-826ADD2AA94B}"/>
              </a:ext>
            </a:extLst>
          </p:cNvPr>
          <p:cNvCxnSpPr>
            <a:cxnSpLocks/>
            <a:endCxn id="25" idx="0"/>
          </p:cNvCxnSpPr>
          <p:nvPr/>
        </p:nvCxnSpPr>
        <p:spPr>
          <a:xfrm flipH="1">
            <a:off x="10014746" y="2458159"/>
            <a:ext cx="428" cy="1181100"/>
          </a:xfrm>
          <a:prstGeom prst="line">
            <a:avLst/>
          </a:prstGeom>
          <a:ln w="28575" cap="rnd">
            <a:solidFill>
              <a:srgbClr val="202757"/>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D2FFC4B-FC21-A889-640C-F94228240661}"/>
              </a:ext>
            </a:extLst>
          </p:cNvPr>
          <p:cNvGrpSpPr/>
          <p:nvPr/>
        </p:nvGrpSpPr>
        <p:grpSpPr>
          <a:xfrm>
            <a:off x="630470" y="1630414"/>
            <a:ext cx="2506566" cy="1474819"/>
            <a:chOff x="332936" y="2627766"/>
            <a:chExt cx="2937088" cy="1474819"/>
          </a:xfrm>
        </p:grpSpPr>
        <p:sp>
          <p:nvSpPr>
            <p:cNvPr id="31" name="TextBox 30">
              <a:extLst>
                <a:ext uri="{FF2B5EF4-FFF2-40B4-BE49-F238E27FC236}">
                  <a16:creationId xmlns:a16="http://schemas.microsoft.com/office/drawing/2014/main" id="{FA41C022-D152-A572-891A-E86D17E0DD01}"/>
                </a:ext>
              </a:extLst>
            </p:cNvPr>
            <p:cNvSpPr txBox="1"/>
            <p:nvPr/>
          </p:nvSpPr>
          <p:spPr>
            <a:xfrm>
              <a:off x="332936" y="2627766"/>
              <a:ext cx="2937088"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NFIRS Begins</a:t>
              </a:r>
            </a:p>
          </p:txBody>
        </p:sp>
        <p:sp>
          <p:nvSpPr>
            <p:cNvPr id="32" name="TextBox 31">
              <a:extLst>
                <a:ext uri="{FF2B5EF4-FFF2-40B4-BE49-F238E27FC236}">
                  <a16:creationId xmlns:a16="http://schemas.microsoft.com/office/drawing/2014/main" id="{C60A57B9-086B-F5FC-5ECC-535651493008}"/>
                </a:ext>
              </a:extLst>
            </p:cNvPr>
            <p:cNvSpPr txBox="1"/>
            <p:nvPr/>
          </p:nvSpPr>
          <p:spPr>
            <a:xfrm>
              <a:off x="340731" y="3086922"/>
              <a:ext cx="2929293" cy="1015663"/>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America Burning</a:t>
              </a: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 released in 1973 lead to the establishments of USFA in 1974 with the Federal Fire Prevention and Control Act in 1974. NFIRS launches in 1975.</a:t>
              </a:r>
              <a:endParaRPr kumimoji="0" lang="en-US" sz="1200" b="0" i="1"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endParaRPr>
            </a:p>
          </p:txBody>
        </p:sp>
      </p:grpSp>
      <p:grpSp>
        <p:nvGrpSpPr>
          <p:cNvPr id="33" name="Group 32">
            <a:extLst>
              <a:ext uri="{FF2B5EF4-FFF2-40B4-BE49-F238E27FC236}">
                <a16:creationId xmlns:a16="http://schemas.microsoft.com/office/drawing/2014/main" id="{34347BF4-A2AD-8673-AE79-115EBB3FFA4A}"/>
              </a:ext>
            </a:extLst>
          </p:cNvPr>
          <p:cNvGrpSpPr/>
          <p:nvPr/>
        </p:nvGrpSpPr>
        <p:grpSpPr>
          <a:xfrm>
            <a:off x="3340896" y="4312985"/>
            <a:ext cx="2506566" cy="877907"/>
            <a:chOff x="332936" y="2627766"/>
            <a:chExt cx="2937088" cy="877907"/>
          </a:xfrm>
        </p:grpSpPr>
        <p:sp>
          <p:nvSpPr>
            <p:cNvPr id="34" name="TextBox 33">
              <a:extLst>
                <a:ext uri="{FF2B5EF4-FFF2-40B4-BE49-F238E27FC236}">
                  <a16:creationId xmlns:a16="http://schemas.microsoft.com/office/drawing/2014/main" id="{6EDCDE51-20E9-5A09-5A82-07967158AFA0}"/>
                </a:ext>
              </a:extLst>
            </p:cNvPr>
            <p:cNvSpPr txBox="1"/>
            <p:nvPr/>
          </p:nvSpPr>
          <p:spPr>
            <a:xfrm>
              <a:off x="332936" y="2627766"/>
              <a:ext cx="2937088"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NFIRS 4.0</a:t>
              </a:r>
            </a:p>
          </p:txBody>
        </p:sp>
        <p:sp>
          <p:nvSpPr>
            <p:cNvPr id="35" name="TextBox 34">
              <a:extLst>
                <a:ext uri="{FF2B5EF4-FFF2-40B4-BE49-F238E27FC236}">
                  <a16:creationId xmlns:a16="http://schemas.microsoft.com/office/drawing/2014/main" id="{3A94DFAE-9357-60F6-3E16-71AC4B2F90AC}"/>
                </a:ext>
              </a:extLst>
            </p:cNvPr>
            <p:cNvSpPr txBox="1"/>
            <p:nvPr/>
          </p:nvSpPr>
          <p:spPr>
            <a:xfrm>
              <a:off x="708616" y="3044008"/>
              <a:ext cx="2492656" cy="46166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First public release of NFIRS collected data. </a:t>
              </a:r>
            </a:p>
          </p:txBody>
        </p:sp>
      </p:grpSp>
      <p:grpSp>
        <p:nvGrpSpPr>
          <p:cNvPr id="36" name="Group 35">
            <a:extLst>
              <a:ext uri="{FF2B5EF4-FFF2-40B4-BE49-F238E27FC236}">
                <a16:creationId xmlns:a16="http://schemas.microsoft.com/office/drawing/2014/main" id="{76CD8EAC-83DF-EA18-1D15-9A9B1585B88C}"/>
              </a:ext>
            </a:extLst>
          </p:cNvPr>
          <p:cNvGrpSpPr/>
          <p:nvPr/>
        </p:nvGrpSpPr>
        <p:grpSpPr>
          <a:xfrm>
            <a:off x="6057831" y="1630414"/>
            <a:ext cx="2506566" cy="1290153"/>
            <a:chOff x="332936" y="2627766"/>
            <a:chExt cx="2937088" cy="1290153"/>
          </a:xfrm>
        </p:grpSpPr>
        <p:sp>
          <p:nvSpPr>
            <p:cNvPr id="37" name="TextBox 36">
              <a:extLst>
                <a:ext uri="{FF2B5EF4-FFF2-40B4-BE49-F238E27FC236}">
                  <a16:creationId xmlns:a16="http://schemas.microsoft.com/office/drawing/2014/main" id="{A6CE83C1-EAA2-251F-1E39-8C9FA1352A65}"/>
                </a:ext>
              </a:extLst>
            </p:cNvPr>
            <p:cNvSpPr txBox="1"/>
            <p:nvPr/>
          </p:nvSpPr>
          <p:spPr>
            <a:xfrm>
              <a:off x="332936" y="2627766"/>
              <a:ext cx="2937088"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NFIRS 5.0</a:t>
              </a:r>
            </a:p>
          </p:txBody>
        </p:sp>
        <p:sp>
          <p:nvSpPr>
            <p:cNvPr id="38" name="TextBox 37">
              <a:extLst>
                <a:ext uri="{FF2B5EF4-FFF2-40B4-BE49-F238E27FC236}">
                  <a16:creationId xmlns:a16="http://schemas.microsoft.com/office/drawing/2014/main" id="{2F26B122-7B4F-04A1-9773-6C84811608AF}"/>
                </a:ext>
              </a:extLst>
            </p:cNvPr>
            <p:cNvSpPr txBox="1"/>
            <p:nvPr/>
          </p:nvSpPr>
          <p:spPr>
            <a:xfrm>
              <a:off x="340731" y="3086922"/>
              <a:ext cx="2929293" cy="830997"/>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NFIRS becomes an “all-hazard” data collection system with the addition of EMS data, wildfire data, and juvenile firesetter module.</a:t>
              </a:r>
            </a:p>
          </p:txBody>
        </p:sp>
      </p:grpSp>
      <p:grpSp>
        <p:nvGrpSpPr>
          <p:cNvPr id="39" name="Group 38">
            <a:extLst>
              <a:ext uri="{FF2B5EF4-FFF2-40B4-BE49-F238E27FC236}">
                <a16:creationId xmlns:a16="http://schemas.microsoft.com/office/drawing/2014/main" id="{A07F9E4A-ADA6-F96F-B88A-5595AB518604}"/>
              </a:ext>
            </a:extLst>
          </p:cNvPr>
          <p:cNvGrpSpPr/>
          <p:nvPr/>
        </p:nvGrpSpPr>
        <p:grpSpPr>
          <a:xfrm>
            <a:off x="8671287" y="4391927"/>
            <a:ext cx="2961913" cy="1413264"/>
            <a:chOff x="332936" y="2689321"/>
            <a:chExt cx="2937088" cy="1413264"/>
          </a:xfrm>
        </p:grpSpPr>
        <p:sp>
          <p:nvSpPr>
            <p:cNvPr id="40" name="TextBox 39">
              <a:extLst>
                <a:ext uri="{FF2B5EF4-FFF2-40B4-BE49-F238E27FC236}">
                  <a16:creationId xmlns:a16="http://schemas.microsoft.com/office/drawing/2014/main" id="{F3B5F8D3-F9BC-4DEF-3AFE-ADD5AFE6BC25}"/>
                </a:ext>
              </a:extLst>
            </p:cNvPr>
            <p:cNvSpPr txBox="1"/>
            <p:nvPr/>
          </p:nvSpPr>
          <p:spPr>
            <a:xfrm>
              <a:off x="332936" y="2689321"/>
              <a:ext cx="2937088" cy="400110"/>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Sunsetting NFIRS</a:t>
              </a:r>
            </a:p>
          </p:txBody>
        </p:sp>
        <p:sp>
          <p:nvSpPr>
            <p:cNvPr id="41" name="TextBox 40">
              <a:extLst>
                <a:ext uri="{FF2B5EF4-FFF2-40B4-BE49-F238E27FC236}">
                  <a16:creationId xmlns:a16="http://schemas.microsoft.com/office/drawing/2014/main" id="{A0FE34E1-1388-B5CD-0E5D-E2FFFA313015}"/>
                </a:ext>
              </a:extLst>
            </p:cNvPr>
            <p:cNvSpPr txBox="1"/>
            <p:nvPr/>
          </p:nvSpPr>
          <p:spPr>
            <a:xfrm>
              <a:off x="340731" y="3086922"/>
              <a:ext cx="2929293" cy="1015663"/>
            </a:xfrm>
            <a:prstGeom prst="rect">
              <a:avLst/>
            </a:prstGeom>
            <a:noFill/>
          </p:spPr>
          <p:txBody>
            <a:bodyPr wrap="square" lIns="0" r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Driven by security concerns, outdated data models, and costs in maintaining code base, at the start of calendar year 2026, NFIRS will sunset, and decommissioning will</a:t>
              </a:r>
              <a:r>
                <a:rPr lang="en-US" sz="1200" dirty="0">
                  <a:solidFill>
                    <a:prstClr val="black">
                      <a:lumMod val="65000"/>
                      <a:lumOff val="35000"/>
                    </a:prstClr>
                  </a:solidFill>
                  <a:latin typeface="Open Sans" pitchFamily="2" charset="0"/>
                  <a:ea typeface="Open Sans" pitchFamily="2" charset="0"/>
                  <a:cs typeface="Open Sans" pitchFamily="2" charset="0"/>
                </a:rPr>
                <a:t> begin.</a:t>
              </a:r>
              <a:endPar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endParaRPr>
            </a:p>
          </p:txBody>
        </p:sp>
      </p:grpSp>
      <p:sp>
        <p:nvSpPr>
          <p:cNvPr id="42" name="TextBox 41">
            <a:extLst>
              <a:ext uri="{FF2B5EF4-FFF2-40B4-BE49-F238E27FC236}">
                <a16:creationId xmlns:a16="http://schemas.microsoft.com/office/drawing/2014/main" id="{08520805-9F0D-0476-CDDF-EC53FA9B7F03}"/>
              </a:ext>
            </a:extLst>
          </p:cNvPr>
          <p:cNvSpPr txBox="1"/>
          <p:nvPr/>
        </p:nvSpPr>
        <p:spPr>
          <a:xfrm>
            <a:off x="919769" y="5097707"/>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A1E22"/>
                </a:solidFill>
                <a:effectLst/>
                <a:uLnTx/>
                <a:uFillTx/>
                <a:latin typeface="Open Sans" pitchFamily="2" charset="0"/>
                <a:ea typeface="Open Sans" pitchFamily="2" charset="0"/>
                <a:cs typeface="Open Sans" pitchFamily="2" charset="0"/>
              </a:rPr>
              <a:t>1975</a:t>
            </a:r>
          </a:p>
        </p:txBody>
      </p:sp>
      <p:sp>
        <p:nvSpPr>
          <p:cNvPr id="43" name="TextBox 42">
            <a:extLst>
              <a:ext uri="{FF2B5EF4-FFF2-40B4-BE49-F238E27FC236}">
                <a16:creationId xmlns:a16="http://schemas.microsoft.com/office/drawing/2014/main" id="{00951316-FEF1-1F4D-EE2D-9EA1FC76B6D8}"/>
              </a:ext>
            </a:extLst>
          </p:cNvPr>
          <p:cNvSpPr txBox="1"/>
          <p:nvPr/>
        </p:nvSpPr>
        <p:spPr>
          <a:xfrm>
            <a:off x="3623330" y="1442495"/>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AB4347"/>
                </a:solidFill>
                <a:effectLst/>
                <a:uLnTx/>
                <a:uFillTx/>
                <a:latin typeface="Open Sans" pitchFamily="2" charset="0"/>
                <a:ea typeface="Open Sans" pitchFamily="2" charset="0"/>
                <a:cs typeface="Open Sans" pitchFamily="2" charset="0"/>
              </a:rPr>
              <a:t>1985</a:t>
            </a:r>
          </a:p>
        </p:txBody>
      </p:sp>
      <p:sp>
        <p:nvSpPr>
          <p:cNvPr id="44" name="TextBox 43">
            <a:extLst>
              <a:ext uri="{FF2B5EF4-FFF2-40B4-BE49-F238E27FC236}">
                <a16:creationId xmlns:a16="http://schemas.microsoft.com/office/drawing/2014/main" id="{2EF16629-D55C-D0EB-4EC0-9C0190BEE84E}"/>
              </a:ext>
            </a:extLst>
          </p:cNvPr>
          <p:cNvSpPr txBox="1"/>
          <p:nvPr/>
        </p:nvSpPr>
        <p:spPr>
          <a:xfrm>
            <a:off x="6333411" y="5097706"/>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A5281"/>
                </a:solidFill>
                <a:effectLst/>
                <a:uLnTx/>
                <a:uFillTx/>
                <a:latin typeface="Open Sans" pitchFamily="2" charset="0"/>
                <a:ea typeface="Open Sans" pitchFamily="2" charset="0"/>
                <a:cs typeface="Open Sans" pitchFamily="2" charset="0"/>
              </a:rPr>
              <a:t>1999</a:t>
            </a:r>
          </a:p>
        </p:txBody>
      </p:sp>
      <p:sp>
        <p:nvSpPr>
          <p:cNvPr id="45" name="TextBox 44">
            <a:extLst>
              <a:ext uri="{FF2B5EF4-FFF2-40B4-BE49-F238E27FC236}">
                <a16:creationId xmlns:a16="http://schemas.microsoft.com/office/drawing/2014/main" id="{D5516F44-32B9-C40F-CC5D-DF0B61E74A0E}"/>
              </a:ext>
            </a:extLst>
          </p:cNvPr>
          <p:cNvSpPr txBox="1"/>
          <p:nvPr/>
        </p:nvSpPr>
        <p:spPr>
          <a:xfrm>
            <a:off x="9043968" y="1442495"/>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02757"/>
                </a:solidFill>
                <a:effectLst/>
                <a:uLnTx/>
                <a:uFillTx/>
                <a:latin typeface="Open Sans" pitchFamily="2" charset="0"/>
                <a:ea typeface="Open Sans" pitchFamily="2" charset="0"/>
                <a:cs typeface="Open Sans" pitchFamily="2" charset="0"/>
              </a:rPr>
              <a:t>2025</a:t>
            </a:r>
          </a:p>
        </p:txBody>
      </p:sp>
      <p:sp>
        <p:nvSpPr>
          <p:cNvPr id="51" name="Title 2">
            <a:extLst>
              <a:ext uri="{FF2B5EF4-FFF2-40B4-BE49-F238E27FC236}">
                <a16:creationId xmlns:a16="http://schemas.microsoft.com/office/drawing/2014/main" id="{47F537DC-C8BE-9EA2-0A8E-B3766E341A99}"/>
              </a:ext>
            </a:extLst>
          </p:cNvPr>
          <p:cNvSpPr>
            <a:spLocks noGrp="1"/>
          </p:cNvSpPr>
          <p:nvPr>
            <p:ph type="title"/>
          </p:nvPr>
        </p:nvSpPr>
        <p:spPr/>
        <p:txBody>
          <a:bodyPr>
            <a:noAutofit/>
          </a:bodyPr>
          <a:lstStyle/>
          <a:p>
            <a:r>
              <a:rPr lang="en-US" sz="4000" b="1" dirty="0">
                <a:solidFill>
                  <a:srgbClr val="242F68"/>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Legacy System NFIRS</a:t>
            </a:r>
          </a:p>
        </p:txBody>
      </p:sp>
    </p:spTree>
    <p:extLst>
      <p:ext uri="{BB962C8B-B14F-4D97-AF65-F5344CB8AC3E}">
        <p14:creationId xmlns:p14="http://schemas.microsoft.com/office/powerpoint/2010/main" val="3556358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5E2B-682A-EA27-B582-B7A75D4EFD46}"/>
            </a:ext>
          </a:extLst>
        </p:cNvPr>
        <p:cNvGrpSpPr/>
        <p:nvPr/>
      </p:nvGrpSpPr>
      <p:grpSpPr>
        <a:xfrm>
          <a:off x="0" y="0"/>
          <a:ext cx="0" cy="0"/>
          <a:chOff x="0" y="0"/>
          <a:chExt cx="0" cy="0"/>
        </a:xfrm>
      </p:grpSpPr>
      <p:sp>
        <p:nvSpPr>
          <p:cNvPr id="9" name="Rectangle: Rounded Corners 4">
            <a:extLst>
              <a:ext uri="{FF2B5EF4-FFF2-40B4-BE49-F238E27FC236}">
                <a16:creationId xmlns:a16="http://schemas.microsoft.com/office/drawing/2014/main" id="{0D0A85FA-0984-0E8F-6136-5689B022B32A}"/>
              </a:ext>
            </a:extLst>
          </p:cNvPr>
          <p:cNvSpPr/>
          <p:nvPr/>
        </p:nvSpPr>
        <p:spPr>
          <a:xfrm>
            <a:off x="3197552" y="182899"/>
            <a:ext cx="5606570" cy="940012"/>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spcAft>
                <a:spcPts val="599"/>
              </a:spcAft>
              <a:defRPr/>
            </a:pPr>
            <a:r>
              <a:rPr lang="en-US" sz="3196" b="1" dirty="0">
                <a:solidFill>
                  <a:srgbClr val="FFFFFF"/>
                </a:solidFill>
                <a:latin typeface="Open Sans" pitchFamily="2" charset="0"/>
                <a:ea typeface="Open Sans" pitchFamily="2" charset="0"/>
                <a:cs typeface="Open Sans" pitchFamily="2" charset="0"/>
              </a:rPr>
              <a:t>Core Entity Data Specification</a:t>
            </a:r>
          </a:p>
        </p:txBody>
      </p:sp>
      <p:sp>
        <p:nvSpPr>
          <p:cNvPr id="10" name="Rectangle: Rounded Corners 5">
            <a:extLst>
              <a:ext uri="{FF2B5EF4-FFF2-40B4-BE49-F238E27FC236}">
                <a16:creationId xmlns:a16="http://schemas.microsoft.com/office/drawing/2014/main" id="{F2BDEE28-9D28-AF86-1BE5-7A95147379FB}"/>
              </a:ext>
            </a:extLst>
          </p:cNvPr>
          <p:cNvSpPr/>
          <p:nvPr/>
        </p:nvSpPr>
        <p:spPr>
          <a:xfrm>
            <a:off x="2779023" y="1802286"/>
            <a:ext cx="1766205" cy="1218072"/>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CAD Interface / Dispatch Schema</a:t>
            </a:r>
            <a:endParaRPr lang="en-US" sz="1399" dirty="0">
              <a:solidFill>
                <a:srgbClr val="FFFFFF"/>
              </a:solidFill>
              <a:latin typeface="Open Sans" pitchFamily="2" charset="0"/>
              <a:ea typeface="Open Sans" pitchFamily="2" charset="0"/>
              <a:cs typeface="Open Sans" pitchFamily="2" charset="0"/>
            </a:endParaRPr>
          </a:p>
        </p:txBody>
      </p:sp>
      <p:sp>
        <p:nvSpPr>
          <p:cNvPr id="11" name="Rectangle: Rounded Corners 6">
            <a:extLst>
              <a:ext uri="{FF2B5EF4-FFF2-40B4-BE49-F238E27FC236}">
                <a16:creationId xmlns:a16="http://schemas.microsoft.com/office/drawing/2014/main" id="{DCAB9FF4-1EE2-F2EA-4E59-0B4DCE769AF2}"/>
              </a:ext>
            </a:extLst>
          </p:cNvPr>
          <p:cNvSpPr/>
          <p:nvPr/>
        </p:nvSpPr>
        <p:spPr>
          <a:xfrm>
            <a:off x="2779023" y="3584061"/>
            <a:ext cx="1760426" cy="1218072"/>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Incident Data Schema</a:t>
            </a:r>
            <a:endParaRPr lang="en-US" sz="1399" dirty="0">
              <a:solidFill>
                <a:srgbClr val="FFFFFF"/>
              </a:solidFill>
              <a:latin typeface="Open Sans" pitchFamily="2" charset="0"/>
              <a:ea typeface="Open Sans" pitchFamily="2" charset="0"/>
              <a:cs typeface="Open Sans" pitchFamily="2" charset="0"/>
            </a:endParaRPr>
          </a:p>
        </p:txBody>
      </p:sp>
      <p:sp>
        <p:nvSpPr>
          <p:cNvPr id="12" name="Rectangle: Rounded Corners 7">
            <a:extLst>
              <a:ext uri="{FF2B5EF4-FFF2-40B4-BE49-F238E27FC236}">
                <a16:creationId xmlns:a16="http://schemas.microsoft.com/office/drawing/2014/main" id="{93EE03ED-E8D7-C3E2-BB8F-A5E01F0157E9}"/>
              </a:ext>
            </a:extLst>
          </p:cNvPr>
          <p:cNvSpPr/>
          <p:nvPr/>
        </p:nvSpPr>
        <p:spPr>
          <a:xfrm>
            <a:off x="2773244" y="5327902"/>
            <a:ext cx="1766205" cy="1218072"/>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endParaRPr lang="en-US" sz="1599" b="1" dirty="0">
              <a:solidFill>
                <a:srgbClr val="FFFFFF"/>
              </a:solidFill>
              <a:latin typeface="Open Sans" pitchFamily="2" charset="0"/>
              <a:ea typeface="Open Sans" pitchFamily="2" charset="0"/>
              <a:cs typeface="Open Sans" pitchFamily="2" charset="0"/>
            </a:endParaRPr>
          </a:p>
          <a:p>
            <a:pPr algn="ctr" defTabSz="913601">
              <a:defRPr/>
            </a:pPr>
            <a:r>
              <a:rPr lang="en-US" sz="1599" b="1" dirty="0">
                <a:solidFill>
                  <a:srgbClr val="FFFFFF"/>
                </a:solidFill>
                <a:latin typeface="Open Sans" pitchFamily="2" charset="0"/>
                <a:ea typeface="Open Sans" pitchFamily="2" charset="0"/>
                <a:cs typeface="Open Sans" pitchFamily="2" charset="0"/>
              </a:rPr>
              <a:t>Incident Analysis Data Schema</a:t>
            </a:r>
            <a:br>
              <a:rPr lang="en-US" sz="1599" b="1" dirty="0">
                <a:solidFill>
                  <a:srgbClr val="FFFFFF"/>
                </a:solidFill>
                <a:latin typeface="Open Sans" pitchFamily="2" charset="0"/>
                <a:ea typeface="Open Sans" pitchFamily="2" charset="0"/>
                <a:cs typeface="Open Sans" pitchFamily="2" charset="0"/>
              </a:rPr>
            </a:br>
            <a:endParaRPr lang="en-US" sz="1599" b="1" dirty="0">
              <a:solidFill>
                <a:srgbClr val="FFFFFF"/>
              </a:solidFill>
              <a:latin typeface="Open Sans" pitchFamily="2" charset="0"/>
              <a:ea typeface="Open Sans" pitchFamily="2" charset="0"/>
              <a:cs typeface="Open Sans" pitchFamily="2" charset="0"/>
            </a:endParaRPr>
          </a:p>
        </p:txBody>
      </p:sp>
      <p:sp>
        <p:nvSpPr>
          <p:cNvPr id="13" name="Rectangle: Rounded Corners 9">
            <a:extLst>
              <a:ext uri="{FF2B5EF4-FFF2-40B4-BE49-F238E27FC236}">
                <a16:creationId xmlns:a16="http://schemas.microsoft.com/office/drawing/2014/main" id="{E7A605EC-BCC6-BAB2-4208-4F28DD146FBE}"/>
              </a:ext>
            </a:extLst>
          </p:cNvPr>
          <p:cNvSpPr/>
          <p:nvPr/>
        </p:nvSpPr>
        <p:spPr>
          <a:xfrm>
            <a:off x="7574307" y="1782515"/>
            <a:ext cx="1766205" cy="1218072"/>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Health and Safety Data Schema</a:t>
            </a:r>
          </a:p>
        </p:txBody>
      </p:sp>
      <p:sp>
        <p:nvSpPr>
          <p:cNvPr id="14" name="Rectangle: Rounded Corners 1">
            <a:extLst>
              <a:ext uri="{FF2B5EF4-FFF2-40B4-BE49-F238E27FC236}">
                <a16:creationId xmlns:a16="http://schemas.microsoft.com/office/drawing/2014/main" id="{CD00E979-1401-9C5D-942B-B9E7C8EEF717}"/>
              </a:ext>
            </a:extLst>
          </p:cNvPr>
          <p:cNvSpPr/>
          <p:nvPr/>
        </p:nvSpPr>
        <p:spPr>
          <a:xfrm>
            <a:off x="5117736" y="1802286"/>
            <a:ext cx="1766205" cy="1218072"/>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Community Risk Reduction Schema</a:t>
            </a:r>
          </a:p>
        </p:txBody>
      </p:sp>
      <p:cxnSp>
        <p:nvCxnSpPr>
          <p:cNvPr id="15" name="Elbow Connector 14">
            <a:extLst>
              <a:ext uri="{FF2B5EF4-FFF2-40B4-BE49-F238E27FC236}">
                <a16:creationId xmlns:a16="http://schemas.microsoft.com/office/drawing/2014/main" id="{8105A22C-0279-B7BB-77BF-630C579D1CEE}"/>
              </a:ext>
            </a:extLst>
          </p:cNvPr>
          <p:cNvCxnSpPr>
            <a:stCxn id="9" idx="2"/>
            <a:endCxn id="10" idx="0"/>
          </p:cNvCxnSpPr>
          <p:nvPr/>
        </p:nvCxnSpPr>
        <p:spPr>
          <a:xfrm rot="5400000">
            <a:off x="4491795" y="293242"/>
            <a:ext cx="679375" cy="233871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8896DB0B-3FE2-516F-BB35-CBECEBAA2532}"/>
              </a:ext>
            </a:extLst>
          </p:cNvPr>
          <p:cNvCxnSpPr>
            <a:stCxn id="9" idx="2"/>
            <a:endCxn id="13" idx="0"/>
          </p:cNvCxnSpPr>
          <p:nvPr/>
        </p:nvCxnSpPr>
        <p:spPr>
          <a:xfrm rot="16200000" flipH="1">
            <a:off x="6899322" y="224427"/>
            <a:ext cx="659604" cy="2456572"/>
          </a:xfrm>
          <a:prstGeom prst="bentConnector3">
            <a:avLst>
              <a:gd name="adj1" fmla="val 5131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5D26F2-3ED1-7194-1EF3-EDA227339135}"/>
              </a:ext>
            </a:extLst>
          </p:cNvPr>
          <p:cNvCxnSpPr>
            <a:cxnSpLocks/>
            <a:stCxn id="9" idx="2"/>
            <a:endCxn id="14" idx="0"/>
          </p:cNvCxnSpPr>
          <p:nvPr/>
        </p:nvCxnSpPr>
        <p:spPr>
          <a:xfrm>
            <a:off x="6000838" y="1122912"/>
            <a:ext cx="1" cy="679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34BF20-4D1A-D379-EE62-4705E3CC83AC}"/>
              </a:ext>
            </a:extLst>
          </p:cNvPr>
          <p:cNvCxnSpPr>
            <a:cxnSpLocks/>
            <a:endCxn id="11" idx="0"/>
          </p:cNvCxnSpPr>
          <p:nvPr/>
        </p:nvCxnSpPr>
        <p:spPr>
          <a:xfrm>
            <a:off x="3656348" y="3020358"/>
            <a:ext cx="2889" cy="56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E26450-3F41-D733-2506-86B85028B74A}"/>
              </a:ext>
            </a:extLst>
          </p:cNvPr>
          <p:cNvCxnSpPr>
            <a:cxnSpLocks/>
          </p:cNvCxnSpPr>
          <p:nvPr/>
        </p:nvCxnSpPr>
        <p:spPr>
          <a:xfrm>
            <a:off x="3656348" y="4801778"/>
            <a:ext cx="2889" cy="56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DD340CB0-89FE-CA92-C571-A288F507980E}"/>
              </a:ext>
            </a:extLst>
          </p:cNvPr>
          <p:cNvCxnSpPr>
            <a:endCxn id="12" idx="0"/>
          </p:cNvCxnSpPr>
          <p:nvPr/>
        </p:nvCxnSpPr>
        <p:spPr>
          <a:xfrm rot="5400000">
            <a:off x="3656031" y="2983098"/>
            <a:ext cx="2345122" cy="2344489"/>
          </a:xfrm>
          <a:prstGeom prst="bentConnector3">
            <a:avLst>
              <a:gd name="adj1" fmla="val 8704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Rounded Corners 9">
            <a:extLst>
              <a:ext uri="{FF2B5EF4-FFF2-40B4-BE49-F238E27FC236}">
                <a16:creationId xmlns:a16="http://schemas.microsoft.com/office/drawing/2014/main" id="{76B4748B-F426-1388-40C1-5F141B4339A9}"/>
              </a:ext>
            </a:extLst>
          </p:cNvPr>
          <p:cNvSpPr/>
          <p:nvPr/>
        </p:nvSpPr>
        <p:spPr>
          <a:xfrm>
            <a:off x="10734805" y="5961828"/>
            <a:ext cx="1294784" cy="447961"/>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Secondary</a:t>
            </a:r>
          </a:p>
        </p:txBody>
      </p:sp>
      <p:sp>
        <p:nvSpPr>
          <p:cNvPr id="22" name="Rectangle: Rounded Corners 9">
            <a:extLst>
              <a:ext uri="{FF2B5EF4-FFF2-40B4-BE49-F238E27FC236}">
                <a16:creationId xmlns:a16="http://schemas.microsoft.com/office/drawing/2014/main" id="{F1F5E2A6-1255-67F6-635F-4630337C8A5D}"/>
              </a:ext>
            </a:extLst>
          </p:cNvPr>
          <p:cNvSpPr/>
          <p:nvPr/>
        </p:nvSpPr>
        <p:spPr>
          <a:xfrm>
            <a:off x="10734805" y="5412334"/>
            <a:ext cx="1294784" cy="447961"/>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Core</a:t>
            </a:r>
          </a:p>
        </p:txBody>
      </p:sp>
      <p:sp>
        <p:nvSpPr>
          <p:cNvPr id="2" name="Arrow: Pentagon 2">
            <a:extLst>
              <a:ext uri="{FF2B5EF4-FFF2-40B4-BE49-F238E27FC236}">
                <a16:creationId xmlns:a16="http://schemas.microsoft.com/office/drawing/2014/main" id="{BE3FF49E-5925-FD8B-83E2-CD39E0AAECB9}"/>
              </a:ext>
            </a:extLst>
          </p:cNvPr>
          <p:cNvSpPr/>
          <p:nvPr/>
        </p:nvSpPr>
        <p:spPr>
          <a:xfrm>
            <a:off x="69728" y="1281112"/>
            <a:ext cx="2417262" cy="4295775"/>
          </a:xfrm>
          <a:prstGeom prst="homePlat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Calibri" panose="020F0502020204030204"/>
                <a:ea typeface="+mn-ea"/>
                <a:cs typeface="+mn-cs"/>
              </a:rPr>
              <a:t>NERIS Data Schemas</a:t>
            </a:r>
          </a:p>
        </p:txBody>
      </p:sp>
    </p:spTree>
    <p:extLst>
      <p:ext uri="{BB962C8B-B14F-4D97-AF65-F5344CB8AC3E}">
        <p14:creationId xmlns:p14="http://schemas.microsoft.com/office/powerpoint/2010/main" val="398219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22EDFCDC-EB0B-FCEF-3E1F-A6A3E050720F}"/>
              </a:ext>
            </a:extLst>
          </p:cNvPr>
          <p:cNvSpPr txBox="1">
            <a:spLocks/>
          </p:cNvSpPr>
          <p:nvPr/>
        </p:nvSpPr>
        <p:spPr>
          <a:xfrm>
            <a:off x="6106619" y="1363464"/>
            <a:ext cx="5732057" cy="50867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rPr>
              <a:t>Jurisdictionally in-sync </a:t>
            </a:r>
          </a:p>
          <a:p>
            <a:pPr>
              <a:spcAft>
                <a:spcPts val="600"/>
              </a:spcAft>
            </a:pPr>
            <a:r>
              <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rPr>
              <a:t>Multi-hazard driven</a:t>
            </a:r>
          </a:p>
          <a:p>
            <a:pPr>
              <a:spcAft>
                <a:spcPts val="600"/>
              </a:spcAft>
            </a:pPr>
            <a:r>
              <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rPr>
              <a:t>Complimenting available resources</a:t>
            </a:r>
          </a:p>
          <a:p>
            <a:pPr marL="0" indent="0">
              <a:buNone/>
            </a:pPr>
            <a:endPar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endParaRPr>
          </a:p>
          <a:p>
            <a:pPr marL="0" indent="0">
              <a:buNone/>
            </a:pPr>
            <a:r>
              <a:rPr lang="en-US" sz="3200" b="1" dirty="0">
                <a:ln w="0"/>
                <a:solidFill>
                  <a:schemeClr val="accent6"/>
                </a:solidFill>
                <a:effectLst>
                  <a:innerShdw blurRad="63500" dist="50800" dir="16200000">
                    <a:prstClr val="black">
                      <a:alpha val="50000"/>
                    </a:prstClr>
                  </a:innerShdw>
                </a:effectLst>
                <a:latin typeface="Open Sans" pitchFamily="2" charset="0"/>
                <a:ea typeface="Open Sans" pitchFamily="2" charset="0"/>
                <a:cs typeface="Open Sans" pitchFamily="2" charset="0"/>
              </a:rPr>
              <a:t>Changing culture to embrace prevention and mitigation</a:t>
            </a:r>
          </a:p>
          <a:p>
            <a:pPr marL="0" indent="0">
              <a:buNone/>
            </a:pPr>
            <a:endPar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endParaRPr>
          </a:p>
          <a:p>
            <a:pPr marL="0" indent="0">
              <a:buNone/>
            </a:pPr>
            <a:endParaRPr lang="en-US" sz="3200" b="1"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endParaRPr>
          </a:p>
        </p:txBody>
      </p:sp>
      <p:pic>
        <p:nvPicPr>
          <p:cNvPr id="5" name="Picture 4" descr="A group of people in a fire truck&#10;&#10;Description automatically generated">
            <a:extLst>
              <a:ext uri="{FF2B5EF4-FFF2-40B4-BE49-F238E27FC236}">
                <a16:creationId xmlns:a16="http://schemas.microsoft.com/office/drawing/2014/main" id="{0E60544F-0D90-0121-7972-9BF8CF304C3B}"/>
              </a:ext>
            </a:extLst>
          </p:cNvPr>
          <p:cNvPicPr>
            <a:picLocks noChangeAspect="1"/>
          </p:cNvPicPr>
          <p:nvPr/>
        </p:nvPicPr>
        <p:blipFill rotWithShape="1">
          <a:blip r:embed="rId3"/>
          <a:srcRect t="12825" r="-2" b="-2"/>
          <a:stretch/>
        </p:blipFill>
        <p:spPr>
          <a:xfrm>
            <a:off x="-9939" y="9832"/>
            <a:ext cx="6116558" cy="685800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432A2326-E646-9F03-6150-B6234A3175AE}"/>
              </a:ext>
            </a:extLst>
          </p:cNvPr>
          <p:cNvSpPr txBox="1"/>
          <p:nvPr/>
        </p:nvSpPr>
        <p:spPr>
          <a:xfrm>
            <a:off x="5594791" y="167093"/>
            <a:ext cx="3226016" cy="707886"/>
          </a:xfrm>
          <a:prstGeom prst="rect">
            <a:avLst/>
          </a:prstGeom>
          <a:noFill/>
        </p:spPr>
        <p:txBody>
          <a:bodyPr wrap="square">
            <a:spAutoFit/>
          </a:bodyPr>
          <a:lstStyle/>
          <a:p>
            <a:r>
              <a:rPr lang="en-US" sz="4000" b="1" dirty="0">
                <a:solidFill>
                  <a:srgbClr val="002060"/>
                </a:solidFill>
                <a:latin typeface="Open Sans" pitchFamily="2" charset="0"/>
                <a:ea typeface="Open Sans" pitchFamily="2" charset="0"/>
                <a:cs typeface="Open Sans" pitchFamily="2" charset="0"/>
              </a:rPr>
              <a:t>CRR Vision</a:t>
            </a:r>
          </a:p>
        </p:txBody>
      </p:sp>
    </p:spTree>
    <p:extLst>
      <p:ext uri="{BB962C8B-B14F-4D97-AF65-F5344CB8AC3E}">
        <p14:creationId xmlns:p14="http://schemas.microsoft.com/office/powerpoint/2010/main" val="42168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504E1C-7E61-548F-E169-8B31C4F52BEC}"/>
              </a:ext>
            </a:extLst>
          </p:cNvPr>
          <p:cNvSpPr txBox="1">
            <a:spLocks/>
          </p:cNvSpPr>
          <p:nvPr/>
        </p:nvSpPr>
        <p:spPr>
          <a:xfrm>
            <a:off x="466879" y="157317"/>
            <a:ext cx="10515600" cy="894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r>
              <a:rPr lang="en-US" sz="4000" b="1" dirty="0">
                <a:solidFill>
                  <a:srgbClr val="002060"/>
                </a:solidFill>
              </a:rPr>
              <a:t>Fire/CRR Data-Driven Decisions </a:t>
            </a:r>
          </a:p>
        </p:txBody>
      </p:sp>
      <p:sp>
        <p:nvSpPr>
          <p:cNvPr id="5" name="Text Placeholder 2">
            <a:extLst>
              <a:ext uri="{FF2B5EF4-FFF2-40B4-BE49-F238E27FC236}">
                <a16:creationId xmlns:a16="http://schemas.microsoft.com/office/drawing/2014/main" id="{66FBF272-4E51-4F00-3D10-F2C68D617F46}"/>
              </a:ext>
            </a:extLst>
          </p:cNvPr>
          <p:cNvSpPr txBox="1">
            <a:spLocks/>
          </p:cNvSpPr>
          <p:nvPr/>
        </p:nvSpPr>
        <p:spPr>
          <a:xfrm>
            <a:off x="466879" y="1302027"/>
            <a:ext cx="9940565" cy="4832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The future of Fire based CRR (and fire departments in general) will be shaped by our ability to align with information to inform us about all types of risk, especially the complex interplay related to the public we serve.  </a:t>
            </a:r>
          </a:p>
          <a:p>
            <a:endParaRPr lang="en-US" dirty="0">
              <a:solidFill>
                <a:srgbClr val="002060"/>
              </a:solidFill>
            </a:endParaRPr>
          </a:p>
          <a:p>
            <a:r>
              <a:rPr lang="en-US" dirty="0">
                <a:solidFill>
                  <a:srgbClr val="002060"/>
                </a:solidFill>
              </a:rPr>
              <a:t>Many of the people at risk for fire-related emergencies are also heavy users of the EMS system.  </a:t>
            </a:r>
          </a:p>
          <a:p>
            <a:endParaRPr lang="en-US" dirty="0">
              <a:solidFill>
                <a:srgbClr val="002060"/>
              </a:solidFill>
            </a:endParaRPr>
          </a:p>
          <a:p>
            <a:r>
              <a:rPr lang="en-US" dirty="0">
                <a:solidFill>
                  <a:srgbClr val="002060"/>
                </a:solidFill>
              </a:rPr>
              <a:t>Future leaders will have to hone skills in understanding data from a variety of sources to gain a clearer understanding of a community’s public safety ecosystem.</a:t>
            </a:r>
          </a:p>
          <a:p>
            <a:pPr marL="0" indent="0">
              <a:buFont typeface="Arial" panose="020B0604020202020204" pitchFamily="34" charset="0"/>
              <a:buNone/>
            </a:pPr>
            <a:endParaRPr lang="en-US" dirty="0">
              <a:solidFill>
                <a:srgbClr val="002060"/>
              </a:solidFill>
            </a:endParaRPr>
          </a:p>
        </p:txBody>
      </p:sp>
      <p:pic>
        <p:nvPicPr>
          <p:cNvPr id="6" name="Google Shape;202;p19">
            <a:extLst>
              <a:ext uri="{FF2B5EF4-FFF2-40B4-BE49-F238E27FC236}">
                <a16:creationId xmlns:a16="http://schemas.microsoft.com/office/drawing/2014/main" id="{C98E7BC1-BC3B-76F6-A1DF-B0466DCC372B}"/>
              </a:ext>
            </a:extLst>
          </p:cNvPr>
          <p:cNvPicPr preferRelativeResize="0"/>
          <p:nvPr/>
        </p:nvPicPr>
        <p:blipFill rotWithShape="1">
          <a:blip r:embed="rId2">
            <a:alphaModFix/>
          </a:blip>
          <a:srcRect/>
          <a:stretch/>
        </p:blipFill>
        <p:spPr>
          <a:xfrm>
            <a:off x="10555357" y="5266778"/>
            <a:ext cx="1486856" cy="1591222"/>
          </a:xfrm>
          <a:prstGeom prst="rect">
            <a:avLst/>
          </a:prstGeom>
          <a:noFill/>
          <a:ln>
            <a:noFill/>
          </a:ln>
        </p:spPr>
      </p:pic>
    </p:spTree>
    <p:extLst>
      <p:ext uri="{BB962C8B-B14F-4D97-AF65-F5344CB8AC3E}">
        <p14:creationId xmlns:p14="http://schemas.microsoft.com/office/powerpoint/2010/main" val="1845358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BCB61A-4FD4-C844-4B59-E14D12D19ABA}"/>
              </a:ext>
            </a:extLst>
          </p:cNvPr>
          <p:cNvSpPr>
            <a:spLocks noGrp="1"/>
          </p:cNvSpPr>
          <p:nvPr>
            <p:ph type="title"/>
          </p:nvPr>
        </p:nvSpPr>
        <p:spPr>
          <a:xfrm>
            <a:off x="71285" y="78659"/>
            <a:ext cx="10515600" cy="993058"/>
          </a:xfrm>
        </p:spPr>
        <p:txBody>
          <a:bodyPr>
            <a:normAutofit/>
          </a:bodyPr>
          <a:lstStyle/>
          <a:p>
            <a:r>
              <a:rPr lang="en-US" sz="4000" dirty="0"/>
              <a:t>The “Triple Aim” with NERIS &amp; CRR</a:t>
            </a:r>
          </a:p>
        </p:txBody>
      </p:sp>
      <p:graphicFrame>
        <p:nvGraphicFramePr>
          <p:cNvPr id="9" name="Content Placeholder 2">
            <a:extLst>
              <a:ext uri="{FF2B5EF4-FFF2-40B4-BE49-F238E27FC236}">
                <a16:creationId xmlns:a16="http://schemas.microsoft.com/office/drawing/2014/main" id="{112DDABE-43D8-6D1B-B7A7-3E34512E63CF}"/>
              </a:ext>
            </a:extLst>
          </p:cNvPr>
          <p:cNvGraphicFramePr/>
          <p:nvPr/>
        </p:nvGraphicFramePr>
        <p:xfrm>
          <a:off x="588964" y="1469037"/>
          <a:ext cx="11058832" cy="4752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36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p:txBody>
          <a:bodyPr>
            <a:noAutofit/>
          </a:bodyPr>
          <a:lstStyle/>
          <a:p>
            <a:r>
              <a:rPr lang="en-US" dirty="0">
                <a:effectLst>
                  <a:outerShdw blurRad="38100" dist="38100" dir="2700000" algn="tl">
                    <a:srgbClr val="000000">
                      <a:alpha val="43137"/>
                    </a:srgbClr>
                  </a:outerShdw>
                </a:effectLst>
                <a:latin typeface="Franklin Gothic Medium" panose="020B0603020102020204" pitchFamily="34" charset="0"/>
              </a:rPr>
              <a:t>CRR Structure</a:t>
            </a:r>
          </a:p>
        </p:txBody>
      </p:sp>
      <p:pic>
        <p:nvPicPr>
          <p:cNvPr id="10" name="Picture 9">
            <a:extLst>
              <a:ext uri="{FF2B5EF4-FFF2-40B4-BE49-F238E27FC236}">
                <a16:creationId xmlns:a16="http://schemas.microsoft.com/office/drawing/2014/main" id="{7AAC48A3-0BAF-01C1-95BD-CBC60CCC0490}"/>
              </a:ext>
            </a:extLst>
          </p:cNvPr>
          <p:cNvPicPr>
            <a:picLocks noChangeAspect="1"/>
          </p:cNvPicPr>
          <p:nvPr/>
        </p:nvPicPr>
        <p:blipFill>
          <a:blip r:embed="rId2" cstate="screen">
            <a:extLst>
              <a:ext uri="{28A0092B-C50C-407E-A947-70E740481C1C}">
                <a14:useLocalDpi xmlns:a14="http://schemas.microsoft.com/office/drawing/2010/main"/>
              </a:ext>
            </a:extLst>
          </a:blip>
          <a:srcRect l="6565" t="3828" r="8002" b="79344"/>
          <a:stretch/>
        </p:blipFill>
        <p:spPr>
          <a:xfrm>
            <a:off x="549513" y="1005337"/>
            <a:ext cx="11092974" cy="2827621"/>
          </a:xfrm>
          <a:prstGeom prst="rect">
            <a:avLst/>
          </a:prstGeom>
        </p:spPr>
      </p:pic>
      <p:sp>
        <p:nvSpPr>
          <p:cNvPr id="3" name="TextBox 2">
            <a:extLst>
              <a:ext uri="{FF2B5EF4-FFF2-40B4-BE49-F238E27FC236}">
                <a16:creationId xmlns:a16="http://schemas.microsoft.com/office/drawing/2014/main" id="{29989B69-DBC1-90C9-7767-E8A70840B86E}"/>
              </a:ext>
            </a:extLst>
          </p:cNvPr>
          <p:cNvSpPr txBox="1"/>
          <p:nvPr/>
        </p:nvSpPr>
        <p:spPr>
          <a:xfrm>
            <a:off x="665922" y="3682510"/>
            <a:ext cx="2150430" cy="1754326"/>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State of the home assessment.</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Occupants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Alarms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Hoarding</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Etc.</a:t>
            </a:r>
          </a:p>
        </p:txBody>
      </p:sp>
      <p:sp>
        <p:nvSpPr>
          <p:cNvPr id="9" name="TextBox 8">
            <a:extLst>
              <a:ext uri="{FF2B5EF4-FFF2-40B4-BE49-F238E27FC236}">
                <a16:creationId xmlns:a16="http://schemas.microsoft.com/office/drawing/2014/main" id="{5FB5C08B-3323-9F5F-9E10-B3591460C44A}"/>
              </a:ext>
            </a:extLst>
          </p:cNvPr>
          <p:cNvSpPr txBox="1"/>
          <p:nvPr/>
        </p:nvSpPr>
        <p:spPr>
          <a:xfrm>
            <a:off x="3509027" y="3682510"/>
            <a:ext cx="2150430" cy="1754326"/>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Virtual and in-person events.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Campaigns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Training</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Prevention</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MIH</a:t>
            </a:r>
          </a:p>
        </p:txBody>
      </p:sp>
      <p:sp>
        <p:nvSpPr>
          <p:cNvPr id="11" name="TextBox 10">
            <a:extLst>
              <a:ext uri="{FF2B5EF4-FFF2-40B4-BE49-F238E27FC236}">
                <a16:creationId xmlns:a16="http://schemas.microsoft.com/office/drawing/2014/main" id="{A8C58F55-02F8-C6FE-71DF-97C0208A3C54}"/>
              </a:ext>
            </a:extLst>
          </p:cNvPr>
          <p:cNvSpPr txBox="1"/>
          <p:nvPr/>
        </p:nvSpPr>
        <p:spPr>
          <a:xfrm>
            <a:off x="6352132" y="3682510"/>
            <a:ext cx="2235954" cy="2031325"/>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Land and structure inspections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Codes and Permits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Maintenance</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Zoning</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Assessments</a:t>
            </a:r>
          </a:p>
        </p:txBody>
      </p:sp>
      <p:sp>
        <p:nvSpPr>
          <p:cNvPr id="12" name="TextBox 11">
            <a:extLst>
              <a:ext uri="{FF2B5EF4-FFF2-40B4-BE49-F238E27FC236}">
                <a16:creationId xmlns:a16="http://schemas.microsoft.com/office/drawing/2014/main" id="{27707AE2-2AF3-95B9-18E8-9B4C0DD53D2B}"/>
              </a:ext>
            </a:extLst>
          </p:cNvPr>
          <p:cNvSpPr txBox="1"/>
          <p:nvPr/>
        </p:nvSpPr>
        <p:spPr>
          <a:xfrm>
            <a:off x="9280761" y="3682510"/>
            <a:ext cx="2150430"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Location</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Functionality</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Flow Rates</a:t>
            </a:r>
          </a:p>
        </p:txBody>
      </p:sp>
    </p:spTree>
    <p:extLst>
      <p:ext uri="{BB962C8B-B14F-4D97-AF65-F5344CB8AC3E}">
        <p14:creationId xmlns:p14="http://schemas.microsoft.com/office/powerpoint/2010/main" val="186733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9">
            <a:extLst>
              <a:ext uri="{FF2B5EF4-FFF2-40B4-BE49-F238E27FC236}">
                <a16:creationId xmlns:a16="http://schemas.microsoft.com/office/drawing/2014/main" id="{691078A8-FCB4-9CFA-BCC9-333BBFDE3607}"/>
              </a:ext>
            </a:extLst>
          </p:cNvPr>
          <p:cNvSpPr/>
          <p:nvPr/>
        </p:nvSpPr>
        <p:spPr>
          <a:xfrm>
            <a:off x="3593022" y="3221139"/>
            <a:ext cx="2148481" cy="3044556"/>
          </a:xfrm>
          <a:custGeom>
            <a:avLst/>
            <a:gdLst>
              <a:gd name="connsiteX0" fmla="*/ 372531 w 2148481"/>
              <a:gd name="connsiteY0" fmla="*/ 1847 h 3044556"/>
              <a:gd name="connsiteX1" fmla="*/ 1729629 w 2148481"/>
              <a:gd name="connsiteY1" fmla="*/ 1143889 h 3044556"/>
              <a:gd name="connsiteX2" fmla="*/ 1925325 w 2148481"/>
              <a:gd name="connsiteY2" fmla="*/ 2996400 h 3044556"/>
              <a:gd name="connsiteX3" fmla="*/ 418853 w 2148481"/>
              <a:gd name="connsiteY3" fmla="*/ 1900666 h 3044556"/>
              <a:gd name="connsiteX4" fmla="*/ 223156 w 2148481"/>
              <a:gd name="connsiteY4" fmla="*/ 48156 h 3044556"/>
              <a:gd name="connsiteX5" fmla="*/ 372531 w 2148481"/>
              <a:gd name="connsiteY5" fmla="*/ 1847 h 304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481" h="3044556">
                <a:moveTo>
                  <a:pt x="372531" y="1847"/>
                </a:moveTo>
                <a:cubicBezTo>
                  <a:pt x="750540" y="-33122"/>
                  <a:pt x="1318343" y="431521"/>
                  <a:pt x="1729629" y="1143889"/>
                </a:cubicBezTo>
                <a:cubicBezTo>
                  <a:pt x="2199670" y="1958024"/>
                  <a:pt x="2287286" y="2787422"/>
                  <a:pt x="1925325" y="2996400"/>
                </a:cubicBezTo>
                <a:cubicBezTo>
                  <a:pt x="1563365" y="3205378"/>
                  <a:pt x="888894" y="2714801"/>
                  <a:pt x="418853" y="1900666"/>
                </a:cubicBezTo>
                <a:cubicBezTo>
                  <a:pt x="-51188" y="1086531"/>
                  <a:pt x="-138804" y="257134"/>
                  <a:pt x="223156" y="48156"/>
                </a:cubicBezTo>
                <a:cubicBezTo>
                  <a:pt x="268401" y="22034"/>
                  <a:pt x="318529" y="6843"/>
                  <a:pt x="372531" y="1847"/>
                </a:cubicBezTo>
                <a:close/>
              </a:path>
            </a:pathLst>
          </a:custGeom>
          <a:solidFill>
            <a:schemeClr val="accent3"/>
          </a:solidFill>
          <a:ln w="12700">
            <a:miter lim="400000"/>
          </a:ln>
        </p:spPr>
        <p:txBody>
          <a:bodyPr lIns="38100" tIns="38100" rIns="38100" bIns="38100" anchor="ctr"/>
          <a:lstStyle/>
          <a:p>
            <a:endParaRPr lang="en-US" sz="3000">
              <a:solidFill>
                <a:srgbClr val="FFFFFF"/>
              </a:solidFill>
            </a:endParaRPr>
          </a:p>
        </p:txBody>
      </p:sp>
      <p:sp>
        <p:nvSpPr>
          <p:cNvPr id="5" name="Freeform: Shape 21">
            <a:extLst>
              <a:ext uri="{FF2B5EF4-FFF2-40B4-BE49-F238E27FC236}">
                <a16:creationId xmlns:a16="http://schemas.microsoft.com/office/drawing/2014/main" id="{E0A334B8-BE0F-90E2-C4FD-40141E9808A6}"/>
              </a:ext>
            </a:extLst>
          </p:cNvPr>
          <p:cNvSpPr/>
          <p:nvPr/>
        </p:nvSpPr>
        <p:spPr>
          <a:xfrm>
            <a:off x="6450498" y="3221139"/>
            <a:ext cx="2148481" cy="3044556"/>
          </a:xfrm>
          <a:custGeom>
            <a:avLst/>
            <a:gdLst>
              <a:gd name="connsiteX0" fmla="*/ 1775951 w 2148481"/>
              <a:gd name="connsiteY0" fmla="*/ 1847 h 3044556"/>
              <a:gd name="connsiteX1" fmla="*/ 1925326 w 2148481"/>
              <a:gd name="connsiteY1" fmla="*/ 48156 h 3044556"/>
              <a:gd name="connsiteX2" fmla="*/ 1729630 w 2148481"/>
              <a:gd name="connsiteY2" fmla="*/ 1900666 h 3044556"/>
              <a:gd name="connsiteX3" fmla="*/ 223157 w 2148481"/>
              <a:gd name="connsiteY3" fmla="*/ 2996400 h 3044556"/>
              <a:gd name="connsiteX4" fmla="*/ 418853 w 2148481"/>
              <a:gd name="connsiteY4" fmla="*/ 1143889 h 3044556"/>
              <a:gd name="connsiteX5" fmla="*/ 1775951 w 2148481"/>
              <a:gd name="connsiteY5" fmla="*/ 1847 h 304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481" h="3044556">
                <a:moveTo>
                  <a:pt x="1775951" y="1847"/>
                </a:moveTo>
                <a:cubicBezTo>
                  <a:pt x="1829953" y="6842"/>
                  <a:pt x="1880081" y="22034"/>
                  <a:pt x="1925326" y="48156"/>
                </a:cubicBezTo>
                <a:cubicBezTo>
                  <a:pt x="2287286" y="257134"/>
                  <a:pt x="2199671" y="1086531"/>
                  <a:pt x="1729630" y="1900666"/>
                </a:cubicBezTo>
                <a:cubicBezTo>
                  <a:pt x="1259589" y="2714801"/>
                  <a:pt x="585117" y="3205378"/>
                  <a:pt x="223157" y="2996400"/>
                </a:cubicBezTo>
                <a:cubicBezTo>
                  <a:pt x="-138804" y="2787422"/>
                  <a:pt x="-51188" y="1958024"/>
                  <a:pt x="418853" y="1143889"/>
                </a:cubicBezTo>
                <a:cubicBezTo>
                  <a:pt x="830139" y="431521"/>
                  <a:pt x="1397941" y="-33122"/>
                  <a:pt x="1775951" y="1847"/>
                </a:cubicBezTo>
                <a:close/>
              </a:path>
            </a:pathLst>
          </a:custGeom>
          <a:solidFill>
            <a:schemeClr val="accent2"/>
          </a:solidFill>
          <a:ln w="12700">
            <a:miter lim="400000"/>
          </a:ln>
        </p:spPr>
        <p:txBody>
          <a:bodyPr lIns="38100" tIns="38100" rIns="38100" bIns="38100" anchor="ctr"/>
          <a:lstStyle/>
          <a:p>
            <a:endParaRPr lang="en-US" sz="3000">
              <a:solidFill>
                <a:srgbClr val="FFFFFF"/>
              </a:solidFill>
            </a:endParaRPr>
          </a:p>
        </p:txBody>
      </p:sp>
      <p:sp>
        <p:nvSpPr>
          <p:cNvPr id="6" name="Oval 5">
            <a:extLst>
              <a:ext uri="{FF2B5EF4-FFF2-40B4-BE49-F238E27FC236}">
                <a16:creationId xmlns:a16="http://schemas.microsoft.com/office/drawing/2014/main" id="{1A284CB0-FB38-62D6-947B-2BC35601EFBF}"/>
              </a:ext>
            </a:extLst>
          </p:cNvPr>
          <p:cNvSpPr/>
          <p:nvPr/>
        </p:nvSpPr>
        <p:spPr>
          <a:xfrm>
            <a:off x="4393831" y="1513226"/>
            <a:ext cx="3404338" cy="1513553"/>
          </a:xfrm>
          <a:prstGeom prst="ellipse">
            <a:avLst/>
          </a:pr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pic>
        <p:nvPicPr>
          <p:cNvPr id="11" name="Graphic 93" descr="Court outline">
            <a:extLst>
              <a:ext uri="{FF2B5EF4-FFF2-40B4-BE49-F238E27FC236}">
                <a16:creationId xmlns:a16="http://schemas.microsoft.com/office/drawing/2014/main" id="{6D43E8BA-6551-9E7F-670D-03191512A4B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721840" y="1661081"/>
            <a:ext cx="748320" cy="748320"/>
          </a:xfrm>
          <a:prstGeom prst="rect">
            <a:avLst/>
          </a:prstGeom>
          <a:effectLst>
            <a:outerShdw blurRad="88900" dist="38100" dir="2700000" algn="tl" rotWithShape="0">
              <a:prstClr val="black">
                <a:alpha val="25000"/>
              </a:prstClr>
            </a:outerShdw>
          </a:effectLst>
        </p:spPr>
      </p:pic>
      <p:sp>
        <p:nvSpPr>
          <p:cNvPr id="13" name="Freeform: Shape 5">
            <a:extLst>
              <a:ext uri="{FF2B5EF4-FFF2-40B4-BE49-F238E27FC236}">
                <a16:creationId xmlns:a16="http://schemas.microsoft.com/office/drawing/2014/main" id="{795F3ED4-B69A-0C8C-44E0-3F9516D33426}"/>
              </a:ext>
            </a:extLst>
          </p:cNvPr>
          <p:cNvSpPr/>
          <p:nvPr/>
        </p:nvSpPr>
        <p:spPr>
          <a:xfrm>
            <a:off x="4755123" y="3648025"/>
            <a:ext cx="905623" cy="1508665"/>
          </a:xfrm>
          <a:custGeom>
            <a:avLst/>
            <a:gdLst>
              <a:gd name="connsiteX0" fmla="*/ 22847 w 905623"/>
              <a:gd name="connsiteY0" fmla="*/ 0 h 1508665"/>
              <a:gd name="connsiteX1" fmla="*/ 57063 w 905623"/>
              <a:gd name="connsiteY1" fmla="*/ 33381 h 1508665"/>
              <a:gd name="connsiteX2" fmla="*/ 567528 w 905623"/>
              <a:gd name="connsiteY2" fmla="*/ 717003 h 1508665"/>
              <a:gd name="connsiteX3" fmla="*/ 894104 w 905623"/>
              <a:gd name="connsiteY3" fmla="*/ 1465327 h 1508665"/>
              <a:gd name="connsiteX4" fmla="*/ 905623 w 905623"/>
              <a:gd name="connsiteY4" fmla="*/ 1508665 h 1508665"/>
              <a:gd name="connsiteX5" fmla="*/ 818948 w 905623"/>
              <a:gd name="connsiteY5" fmla="*/ 1476941 h 1508665"/>
              <a:gd name="connsiteX6" fmla="*/ 0 w 905623"/>
              <a:gd name="connsiteY6" fmla="*/ 241436 h 1508665"/>
              <a:gd name="connsiteX7" fmla="*/ 6923 w 905623"/>
              <a:gd name="connsiteY7" fmla="*/ 104339 h 150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623" h="1508665">
                <a:moveTo>
                  <a:pt x="22847" y="0"/>
                </a:moveTo>
                <a:lnTo>
                  <a:pt x="57063" y="33381"/>
                </a:lnTo>
                <a:cubicBezTo>
                  <a:pt x="237054" y="217564"/>
                  <a:pt x="413296" y="449865"/>
                  <a:pt x="567528" y="717003"/>
                </a:cubicBezTo>
                <a:cubicBezTo>
                  <a:pt x="714416" y="971420"/>
                  <a:pt x="823958" y="1227328"/>
                  <a:pt x="894104" y="1465327"/>
                </a:cubicBezTo>
                <a:lnTo>
                  <a:pt x="905623" y="1508665"/>
                </a:lnTo>
                <a:lnTo>
                  <a:pt x="818948" y="1476941"/>
                </a:lnTo>
                <a:cubicBezTo>
                  <a:pt x="337687" y="1273385"/>
                  <a:pt x="0" y="796846"/>
                  <a:pt x="0" y="241436"/>
                </a:cubicBezTo>
                <a:cubicBezTo>
                  <a:pt x="0" y="195152"/>
                  <a:pt x="2345" y="149416"/>
                  <a:pt x="6923" y="104339"/>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4" name="Freeform: Shape 7">
            <a:extLst>
              <a:ext uri="{FF2B5EF4-FFF2-40B4-BE49-F238E27FC236}">
                <a16:creationId xmlns:a16="http://schemas.microsoft.com/office/drawing/2014/main" id="{2F8154EA-5D9B-DC7D-D48D-47A023A7B259}"/>
              </a:ext>
            </a:extLst>
          </p:cNvPr>
          <p:cNvSpPr/>
          <p:nvPr/>
        </p:nvSpPr>
        <p:spPr>
          <a:xfrm>
            <a:off x="6531256" y="3648025"/>
            <a:ext cx="905623" cy="1508665"/>
          </a:xfrm>
          <a:custGeom>
            <a:avLst/>
            <a:gdLst>
              <a:gd name="connsiteX0" fmla="*/ 882776 w 905623"/>
              <a:gd name="connsiteY0" fmla="*/ 0 h 1508665"/>
              <a:gd name="connsiteX1" fmla="*/ 898700 w 905623"/>
              <a:gd name="connsiteY1" fmla="*/ 104339 h 1508665"/>
              <a:gd name="connsiteX2" fmla="*/ 905623 w 905623"/>
              <a:gd name="connsiteY2" fmla="*/ 241436 h 1508665"/>
              <a:gd name="connsiteX3" fmla="*/ 86675 w 905623"/>
              <a:gd name="connsiteY3" fmla="*/ 1476941 h 1508665"/>
              <a:gd name="connsiteX4" fmla="*/ 0 w 905623"/>
              <a:gd name="connsiteY4" fmla="*/ 1508665 h 1508665"/>
              <a:gd name="connsiteX5" fmla="*/ 11520 w 905623"/>
              <a:gd name="connsiteY5" fmla="*/ 1465327 h 1508665"/>
              <a:gd name="connsiteX6" fmla="*/ 338095 w 905623"/>
              <a:gd name="connsiteY6" fmla="*/ 717003 h 1508665"/>
              <a:gd name="connsiteX7" fmla="*/ 848560 w 905623"/>
              <a:gd name="connsiteY7" fmla="*/ 33381 h 150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623" h="1508665">
                <a:moveTo>
                  <a:pt x="882776" y="0"/>
                </a:moveTo>
                <a:lnTo>
                  <a:pt x="898700" y="104339"/>
                </a:lnTo>
                <a:cubicBezTo>
                  <a:pt x="903278" y="149416"/>
                  <a:pt x="905623" y="195152"/>
                  <a:pt x="905623" y="241436"/>
                </a:cubicBezTo>
                <a:cubicBezTo>
                  <a:pt x="905623" y="796846"/>
                  <a:pt x="567936" y="1273385"/>
                  <a:pt x="86675" y="1476941"/>
                </a:cubicBezTo>
                <a:lnTo>
                  <a:pt x="0" y="1508665"/>
                </a:lnTo>
                <a:lnTo>
                  <a:pt x="11520" y="1465327"/>
                </a:lnTo>
                <a:cubicBezTo>
                  <a:pt x="81666" y="1227328"/>
                  <a:pt x="191207" y="971420"/>
                  <a:pt x="338095" y="717003"/>
                </a:cubicBezTo>
                <a:cubicBezTo>
                  <a:pt x="492328" y="449865"/>
                  <a:pt x="668570" y="217564"/>
                  <a:pt x="848560" y="33381"/>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5" name="Shape">
            <a:extLst>
              <a:ext uri="{FF2B5EF4-FFF2-40B4-BE49-F238E27FC236}">
                <a16:creationId xmlns:a16="http://schemas.microsoft.com/office/drawing/2014/main" id="{E685D493-8D94-BC55-01E2-2C09F72A8919}"/>
              </a:ext>
            </a:extLst>
          </p:cNvPr>
          <p:cNvSpPr/>
          <p:nvPr/>
        </p:nvSpPr>
        <p:spPr>
          <a:xfrm>
            <a:off x="5025998" y="4296666"/>
            <a:ext cx="210613" cy="243334"/>
          </a:xfrm>
          <a:custGeom>
            <a:avLst/>
            <a:gdLst/>
            <a:ahLst/>
            <a:cxnLst>
              <a:cxn ang="0">
                <a:pos x="wd2" y="hd2"/>
              </a:cxn>
              <a:cxn ang="5400000">
                <a:pos x="wd2" y="hd2"/>
              </a:cxn>
              <a:cxn ang="10800000">
                <a:pos x="wd2" y="hd2"/>
              </a:cxn>
              <a:cxn ang="16200000">
                <a:pos x="wd2" y="hd2"/>
              </a:cxn>
            </a:cxnLst>
            <a:rect l="0" t="0" r="r" b="b"/>
            <a:pathLst>
              <a:path w="20780" h="20982" extrusionOk="0">
                <a:moveTo>
                  <a:pt x="2727" y="1002"/>
                </a:moveTo>
                <a:lnTo>
                  <a:pt x="27" y="15342"/>
                </a:lnTo>
                <a:cubicBezTo>
                  <a:pt x="-181" y="16975"/>
                  <a:pt x="857" y="18427"/>
                  <a:pt x="2727" y="18609"/>
                </a:cubicBezTo>
                <a:lnTo>
                  <a:pt x="19134" y="20969"/>
                </a:lnTo>
                <a:cubicBezTo>
                  <a:pt x="20796" y="21150"/>
                  <a:pt x="21419" y="19335"/>
                  <a:pt x="19965" y="18609"/>
                </a:cubicBezTo>
                <a:lnTo>
                  <a:pt x="7296" y="13345"/>
                </a:lnTo>
                <a:lnTo>
                  <a:pt x="5634" y="1184"/>
                </a:lnTo>
                <a:cubicBezTo>
                  <a:pt x="5427" y="-268"/>
                  <a:pt x="2934" y="-450"/>
                  <a:pt x="2727" y="1002"/>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sp>
        <p:nvSpPr>
          <p:cNvPr id="16" name="Shape">
            <a:extLst>
              <a:ext uri="{FF2B5EF4-FFF2-40B4-BE49-F238E27FC236}">
                <a16:creationId xmlns:a16="http://schemas.microsoft.com/office/drawing/2014/main" id="{2418B705-BD1B-CAEC-3EF2-F2C538400A1D}"/>
              </a:ext>
            </a:extLst>
          </p:cNvPr>
          <p:cNvSpPr/>
          <p:nvPr/>
        </p:nvSpPr>
        <p:spPr>
          <a:xfrm>
            <a:off x="6930355" y="4284035"/>
            <a:ext cx="207324" cy="255965"/>
          </a:xfrm>
          <a:custGeom>
            <a:avLst/>
            <a:gdLst/>
            <a:ahLst/>
            <a:cxnLst>
              <a:cxn ang="0">
                <a:pos x="wd2" y="hd2"/>
              </a:cxn>
              <a:cxn ang="5400000">
                <a:pos x="wd2" y="hd2"/>
              </a:cxn>
              <a:cxn ang="10800000">
                <a:pos x="wd2" y="hd2"/>
              </a:cxn>
              <a:cxn ang="16200000">
                <a:pos x="wd2" y="hd2"/>
              </a:cxn>
            </a:cxnLst>
            <a:rect l="0" t="0" r="r" b="b"/>
            <a:pathLst>
              <a:path w="20455" h="21011" extrusionOk="0">
                <a:moveTo>
                  <a:pt x="1682" y="20999"/>
                </a:moveTo>
                <a:lnTo>
                  <a:pt x="17882" y="17716"/>
                </a:lnTo>
                <a:cubicBezTo>
                  <a:pt x="19544" y="17370"/>
                  <a:pt x="20790" y="15815"/>
                  <a:pt x="20375" y="14433"/>
                </a:cubicBezTo>
                <a:lnTo>
                  <a:pt x="16428" y="954"/>
                </a:lnTo>
                <a:cubicBezTo>
                  <a:pt x="16013" y="-428"/>
                  <a:pt x="13728" y="-255"/>
                  <a:pt x="13728" y="1127"/>
                </a:cubicBezTo>
                <a:lnTo>
                  <a:pt x="13105" y="12877"/>
                </a:lnTo>
                <a:lnTo>
                  <a:pt x="852" y="18753"/>
                </a:lnTo>
                <a:cubicBezTo>
                  <a:pt x="-810" y="19444"/>
                  <a:pt x="228" y="21172"/>
                  <a:pt x="1682" y="20999"/>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pic>
        <p:nvPicPr>
          <p:cNvPr id="17" name="Graphic 92" descr="Fire Extinguisher outline">
            <a:extLst>
              <a:ext uri="{FF2B5EF4-FFF2-40B4-BE49-F238E27FC236}">
                <a16:creationId xmlns:a16="http://schemas.microsoft.com/office/drawing/2014/main" id="{8A1EFBDA-ACE3-72D7-98C7-DEE19606448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54777" y="4404173"/>
            <a:ext cx="748320" cy="748320"/>
          </a:xfrm>
          <a:prstGeom prst="rect">
            <a:avLst/>
          </a:prstGeom>
          <a:effectLst>
            <a:outerShdw blurRad="88900" dist="38100" dir="2700000" algn="tl" rotWithShape="0">
              <a:prstClr val="black">
                <a:alpha val="25000"/>
              </a:prstClr>
            </a:outerShdw>
          </a:effectLst>
        </p:spPr>
      </p:pic>
      <p:pic>
        <p:nvPicPr>
          <p:cNvPr id="18" name="Graphic 94" descr="Ambulance outline">
            <a:extLst>
              <a:ext uri="{FF2B5EF4-FFF2-40B4-BE49-F238E27FC236}">
                <a16:creationId xmlns:a16="http://schemas.microsoft.com/office/drawing/2014/main" id="{394C66E3-B692-DE77-6F3F-B634EF1B804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347474" y="4404173"/>
            <a:ext cx="748320" cy="748320"/>
          </a:xfrm>
          <a:prstGeom prst="rect">
            <a:avLst/>
          </a:prstGeom>
          <a:effectLst>
            <a:outerShdw blurRad="88900" dist="38100" dir="2700000" algn="tl" rotWithShape="0">
              <a:prstClr val="black">
                <a:alpha val="25000"/>
              </a:prstClr>
            </a:outerShdw>
          </a:effectLst>
        </p:spPr>
      </p:pic>
      <p:sp>
        <p:nvSpPr>
          <p:cNvPr id="19" name="Freeform: Shape 34">
            <a:extLst>
              <a:ext uri="{FF2B5EF4-FFF2-40B4-BE49-F238E27FC236}">
                <a16:creationId xmlns:a16="http://schemas.microsoft.com/office/drawing/2014/main" id="{D200AA3B-D712-9F29-4FB6-EC7F974D229A}"/>
              </a:ext>
            </a:extLst>
          </p:cNvPr>
          <p:cNvSpPr/>
          <p:nvPr/>
        </p:nvSpPr>
        <p:spPr>
          <a:xfrm>
            <a:off x="5184180" y="2548583"/>
            <a:ext cx="1823642" cy="478197"/>
          </a:xfrm>
          <a:custGeom>
            <a:avLst/>
            <a:gdLst>
              <a:gd name="connsiteX0" fmla="*/ 911821 w 1823642"/>
              <a:gd name="connsiteY0" fmla="*/ 0 h 478197"/>
              <a:gd name="connsiteX1" fmla="*/ 1764744 w 1823642"/>
              <a:gd name="connsiteY1" fmla="*/ 306192 h 478197"/>
              <a:gd name="connsiteX2" fmla="*/ 1823642 w 1823642"/>
              <a:gd name="connsiteY2" fmla="*/ 359722 h 478197"/>
              <a:gd name="connsiteX3" fmla="*/ 1723175 w 1823642"/>
              <a:gd name="connsiteY3" fmla="*/ 386858 h 478197"/>
              <a:gd name="connsiteX4" fmla="*/ 911820 w 1823642"/>
              <a:gd name="connsiteY4" fmla="*/ 478197 h 478197"/>
              <a:gd name="connsiteX5" fmla="*/ 100465 w 1823642"/>
              <a:gd name="connsiteY5" fmla="*/ 386858 h 478197"/>
              <a:gd name="connsiteX6" fmla="*/ 0 w 1823642"/>
              <a:gd name="connsiteY6" fmla="*/ 359723 h 478197"/>
              <a:gd name="connsiteX7" fmla="*/ 58899 w 1823642"/>
              <a:gd name="connsiteY7" fmla="*/ 306192 h 478197"/>
              <a:gd name="connsiteX8" fmla="*/ 911821 w 1823642"/>
              <a:gd name="connsiteY8" fmla="*/ 0 h 47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3642" h="478197">
                <a:moveTo>
                  <a:pt x="911821" y="0"/>
                </a:moveTo>
                <a:cubicBezTo>
                  <a:pt x="1235810" y="0"/>
                  <a:pt x="1532961" y="114907"/>
                  <a:pt x="1764744" y="306192"/>
                </a:cubicBezTo>
                <a:lnTo>
                  <a:pt x="1823642" y="359722"/>
                </a:lnTo>
                <a:lnTo>
                  <a:pt x="1723175" y="386858"/>
                </a:lnTo>
                <a:cubicBezTo>
                  <a:pt x="1481989" y="445109"/>
                  <a:pt x="1205596" y="478197"/>
                  <a:pt x="911820" y="478197"/>
                </a:cubicBezTo>
                <a:cubicBezTo>
                  <a:pt x="618045" y="478197"/>
                  <a:pt x="341651" y="445109"/>
                  <a:pt x="100465" y="386858"/>
                </a:cubicBezTo>
                <a:lnTo>
                  <a:pt x="0" y="359723"/>
                </a:lnTo>
                <a:lnTo>
                  <a:pt x="58899" y="306192"/>
                </a:lnTo>
                <a:cubicBezTo>
                  <a:pt x="290681" y="114907"/>
                  <a:pt x="587832" y="0"/>
                  <a:pt x="911821" y="0"/>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20" name="Shape">
            <a:extLst>
              <a:ext uri="{FF2B5EF4-FFF2-40B4-BE49-F238E27FC236}">
                <a16:creationId xmlns:a16="http://schemas.microsoft.com/office/drawing/2014/main" id="{278C1A2A-BE32-5A86-48CA-AD361A064A92}"/>
              </a:ext>
            </a:extLst>
          </p:cNvPr>
          <p:cNvSpPr/>
          <p:nvPr/>
        </p:nvSpPr>
        <p:spPr>
          <a:xfrm>
            <a:off x="5948519" y="2710328"/>
            <a:ext cx="294962" cy="154706"/>
          </a:xfrm>
          <a:custGeom>
            <a:avLst/>
            <a:gdLst/>
            <a:ahLst/>
            <a:cxnLst>
              <a:cxn ang="0">
                <a:pos x="wd2" y="hd2"/>
              </a:cxn>
              <a:cxn ang="5400000">
                <a:pos x="wd2" y="hd2"/>
              </a:cxn>
              <a:cxn ang="10800000">
                <a:pos x="wd2" y="hd2"/>
              </a:cxn>
              <a:cxn ang="16200000">
                <a:pos x="wd2" y="hd2"/>
              </a:cxn>
            </a:cxnLst>
            <a:rect l="0" t="0" r="r" b="b"/>
            <a:pathLst>
              <a:path w="20589" h="20352" extrusionOk="0">
                <a:moveTo>
                  <a:pt x="20317" y="17031"/>
                </a:moveTo>
                <a:lnTo>
                  <a:pt x="11942" y="1246"/>
                </a:lnTo>
                <a:cubicBezTo>
                  <a:pt x="11060" y="-415"/>
                  <a:pt x="9591" y="-415"/>
                  <a:pt x="8709" y="1246"/>
                </a:cubicBezTo>
                <a:lnTo>
                  <a:pt x="334" y="17031"/>
                </a:lnTo>
                <a:cubicBezTo>
                  <a:pt x="-548" y="18693"/>
                  <a:pt x="481" y="21185"/>
                  <a:pt x="1509" y="20077"/>
                </a:cubicBezTo>
                <a:lnTo>
                  <a:pt x="10325" y="10939"/>
                </a:lnTo>
                <a:lnTo>
                  <a:pt x="19142" y="20077"/>
                </a:lnTo>
                <a:cubicBezTo>
                  <a:pt x="20170" y="20908"/>
                  <a:pt x="21052" y="18416"/>
                  <a:pt x="20317" y="17031"/>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nvGrpSpPr>
          <p:cNvPr id="24" name="Group 23">
            <a:extLst>
              <a:ext uri="{FF2B5EF4-FFF2-40B4-BE49-F238E27FC236}">
                <a16:creationId xmlns:a16="http://schemas.microsoft.com/office/drawing/2014/main" id="{67F63120-AD15-2585-6306-F5A8CFCC8C2C}"/>
              </a:ext>
            </a:extLst>
          </p:cNvPr>
          <p:cNvGrpSpPr/>
          <p:nvPr/>
        </p:nvGrpSpPr>
        <p:grpSpPr>
          <a:xfrm>
            <a:off x="8618857" y="4421544"/>
            <a:ext cx="3230543" cy="1844151"/>
            <a:chOff x="8921977" y="3704054"/>
            <a:chExt cx="2926080" cy="1844151"/>
          </a:xfrm>
        </p:grpSpPr>
        <p:sp>
          <p:nvSpPr>
            <p:cNvPr id="25" name="TextBox 24">
              <a:extLst>
                <a:ext uri="{FF2B5EF4-FFF2-40B4-BE49-F238E27FC236}">
                  <a16:creationId xmlns:a16="http://schemas.microsoft.com/office/drawing/2014/main" id="{906620FD-6EFD-CF13-3961-B68D7693B1C3}"/>
                </a:ext>
              </a:extLst>
            </p:cNvPr>
            <p:cNvSpPr txBox="1"/>
            <p:nvPr/>
          </p:nvSpPr>
          <p:spPr>
            <a:xfrm>
              <a:off x="8921977" y="3704054"/>
              <a:ext cx="2926080" cy="830997"/>
            </a:xfrm>
            <a:prstGeom prst="rect">
              <a:avLst/>
            </a:prstGeom>
            <a:noFill/>
          </p:spPr>
          <p:txBody>
            <a:bodyPr wrap="square" lIns="0" rIns="0" rtlCol="0" anchor="b">
              <a:spAutoFit/>
            </a:bodyPr>
            <a:lstStyle/>
            <a:p>
              <a:r>
                <a:rPr lang="en-US" sz="2400" b="1" noProof="1">
                  <a:solidFill>
                    <a:schemeClr val="accent2">
                      <a:lumMod val="75000"/>
                    </a:schemeClr>
                  </a:solidFill>
                </a:rPr>
                <a:t>Local-Level Incidents</a:t>
              </a:r>
            </a:p>
          </p:txBody>
        </p:sp>
        <p:sp>
          <p:nvSpPr>
            <p:cNvPr id="26" name="TextBox 25">
              <a:extLst>
                <a:ext uri="{FF2B5EF4-FFF2-40B4-BE49-F238E27FC236}">
                  <a16:creationId xmlns:a16="http://schemas.microsoft.com/office/drawing/2014/main" id="{64E49D4B-9C36-7415-EA22-A60CC08B69A5}"/>
                </a:ext>
              </a:extLst>
            </p:cNvPr>
            <p:cNvSpPr txBox="1"/>
            <p:nvPr/>
          </p:nvSpPr>
          <p:spPr>
            <a:xfrm>
              <a:off x="8921977" y="4532542"/>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Department level data is all geocoded and time stamped. This component tells us the current and legacy hazards a department responds too and the capcity to respond. All CRR data can be geospatially linked to incident data.</a:t>
              </a:r>
            </a:p>
          </p:txBody>
        </p:sp>
      </p:grpSp>
      <p:grpSp>
        <p:nvGrpSpPr>
          <p:cNvPr id="27" name="Group 26">
            <a:extLst>
              <a:ext uri="{FF2B5EF4-FFF2-40B4-BE49-F238E27FC236}">
                <a16:creationId xmlns:a16="http://schemas.microsoft.com/office/drawing/2014/main" id="{C7463097-2241-95D3-9B2B-53BAA2A042C7}"/>
              </a:ext>
            </a:extLst>
          </p:cNvPr>
          <p:cNvGrpSpPr/>
          <p:nvPr/>
        </p:nvGrpSpPr>
        <p:grpSpPr>
          <a:xfrm>
            <a:off x="259811" y="4967285"/>
            <a:ext cx="3365897" cy="1474819"/>
            <a:chOff x="332936" y="4652338"/>
            <a:chExt cx="2926080" cy="1474819"/>
          </a:xfrm>
        </p:grpSpPr>
        <p:sp>
          <p:nvSpPr>
            <p:cNvPr id="28" name="TextBox 27">
              <a:extLst>
                <a:ext uri="{FF2B5EF4-FFF2-40B4-BE49-F238E27FC236}">
                  <a16:creationId xmlns:a16="http://schemas.microsoft.com/office/drawing/2014/main" id="{1B0FD940-6BE5-7615-54C8-99F2592207BF}"/>
                </a:ext>
              </a:extLst>
            </p:cNvPr>
            <p:cNvSpPr txBox="1"/>
            <p:nvPr/>
          </p:nvSpPr>
          <p:spPr>
            <a:xfrm>
              <a:off x="332936" y="4652338"/>
              <a:ext cx="2926080" cy="461665"/>
            </a:xfrm>
            <a:prstGeom prst="rect">
              <a:avLst/>
            </a:prstGeom>
            <a:noFill/>
          </p:spPr>
          <p:txBody>
            <a:bodyPr wrap="square" lIns="0" rIns="0" rtlCol="0" anchor="b">
              <a:spAutoFit/>
            </a:bodyPr>
            <a:lstStyle/>
            <a:p>
              <a:pPr algn="r"/>
              <a:r>
                <a:rPr lang="en-US" sz="2400" b="1" noProof="1">
                  <a:solidFill>
                    <a:schemeClr val="accent3">
                      <a:lumMod val="50000"/>
                    </a:schemeClr>
                  </a:solidFill>
                </a:rPr>
                <a:t>Local-Level CRR</a:t>
              </a:r>
            </a:p>
          </p:txBody>
        </p:sp>
        <p:sp>
          <p:nvSpPr>
            <p:cNvPr id="29" name="TextBox 28">
              <a:extLst>
                <a:ext uri="{FF2B5EF4-FFF2-40B4-BE49-F238E27FC236}">
                  <a16:creationId xmlns:a16="http://schemas.microsoft.com/office/drawing/2014/main" id="{11C20086-5060-AAA6-013F-73B3E98B1268}"/>
                </a:ext>
              </a:extLst>
            </p:cNvPr>
            <p:cNvSpPr txBox="1"/>
            <p:nvPr/>
          </p:nvSpPr>
          <p:spPr>
            <a:xfrm>
              <a:off x="332936" y="5111494"/>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Departments can log home visits (e.g., MIH), parcel and property inspections, hydrant inspections, and community events/programs which can be linked back to the historical incident in the geospatial area.</a:t>
              </a:r>
            </a:p>
          </p:txBody>
        </p:sp>
      </p:grpSp>
      <p:grpSp>
        <p:nvGrpSpPr>
          <p:cNvPr id="30" name="Group 29">
            <a:extLst>
              <a:ext uri="{FF2B5EF4-FFF2-40B4-BE49-F238E27FC236}">
                <a16:creationId xmlns:a16="http://schemas.microsoft.com/office/drawing/2014/main" id="{E8A26CD1-E9C2-0589-61C0-C3DAEBF27C4F}"/>
              </a:ext>
            </a:extLst>
          </p:cNvPr>
          <p:cNvGrpSpPr/>
          <p:nvPr/>
        </p:nvGrpSpPr>
        <p:grpSpPr>
          <a:xfrm>
            <a:off x="8477644" y="1020883"/>
            <a:ext cx="3404338" cy="1844151"/>
            <a:chOff x="8921977" y="1097393"/>
            <a:chExt cx="2926080" cy="1844151"/>
          </a:xfrm>
        </p:grpSpPr>
        <p:sp>
          <p:nvSpPr>
            <p:cNvPr id="31" name="TextBox 30">
              <a:extLst>
                <a:ext uri="{FF2B5EF4-FFF2-40B4-BE49-F238E27FC236}">
                  <a16:creationId xmlns:a16="http://schemas.microsoft.com/office/drawing/2014/main" id="{79AAE235-B623-2D62-CCF9-72B279B10A9F}"/>
                </a:ext>
              </a:extLst>
            </p:cNvPr>
            <p:cNvSpPr txBox="1"/>
            <p:nvPr/>
          </p:nvSpPr>
          <p:spPr>
            <a:xfrm>
              <a:off x="8921977" y="1097393"/>
              <a:ext cx="2926080" cy="830997"/>
            </a:xfrm>
            <a:prstGeom prst="rect">
              <a:avLst/>
            </a:prstGeom>
            <a:noFill/>
          </p:spPr>
          <p:txBody>
            <a:bodyPr wrap="square" lIns="0" rIns="0" rtlCol="0" anchor="b">
              <a:spAutoFit/>
            </a:bodyPr>
            <a:lstStyle/>
            <a:p>
              <a:pPr algn="r"/>
              <a:r>
                <a:rPr lang="en-US" sz="2400" b="1" noProof="1">
                  <a:solidFill>
                    <a:schemeClr val="accent5"/>
                  </a:solidFill>
                </a:rPr>
                <a:t>State-Level Inspections</a:t>
              </a:r>
            </a:p>
          </p:txBody>
        </p:sp>
        <p:sp>
          <p:nvSpPr>
            <p:cNvPr id="32" name="TextBox 31">
              <a:extLst>
                <a:ext uri="{FF2B5EF4-FFF2-40B4-BE49-F238E27FC236}">
                  <a16:creationId xmlns:a16="http://schemas.microsoft.com/office/drawing/2014/main" id="{E07EE87C-A121-F326-DA66-8EFFD4FAD6F5}"/>
                </a:ext>
              </a:extLst>
            </p:cNvPr>
            <p:cNvSpPr txBox="1"/>
            <p:nvPr/>
          </p:nvSpPr>
          <p:spPr>
            <a:xfrm>
              <a:off x="8921977" y="1925881"/>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States can log inspections on parcels and structures to be able to goespatially and temporally tag this information. These inspections can be tagged to the incident response data from the local departments.</a:t>
              </a:r>
            </a:p>
          </p:txBody>
        </p:sp>
      </p:grpSp>
      <p:grpSp>
        <p:nvGrpSpPr>
          <p:cNvPr id="33" name="Group 32">
            <a:extLst>
              <a:ext uri="{FF2B5EF4-FFF2-40B4-BE49-F238E27FC236}">
                <a16:creationId xmlns:a16="http://schemas.microsoft.com/office/drawing/2014/main" id="{CAB6B431-D6FA-FE2A-4D89-4EBB4DC8F492}"/>
              </a:ext>
            </a:extLst>
          </p:cNvPr>
          <p:cNvGrpSpPr/>
          <p:nvPr/>
        </p:nvGrpSpPr>
        <p:grpSpPr>
          <a:xfrm>
            <a:off x="259811" y="1092942"/>
            <a:ext cx="3856171" cy="1844151"/>
            <a:chOff x="332936" y="2258434"/>
            <a:chExt cx="2926080" cy="1844151"/>
          </a:xfrm>
        </p:grpSpPr>
        <p:sp>
          <p:nvSpPr>
            <p:cNvPr id="34" name="TextBox 33">
              <a:extLst>
                <a:ext uri="{FF2B5EF4-FFF2-40B4-BE49-F238E27FC236}">
                  <a16:creationId xmlns:a16="http://schemas.microsoft.com/office/drawing/2014/main" id="{07A1CA3C-A882-38CE-3645-D29B0AA179F7}"/>
                </a:ext>
              </a:extLst>
            </p:cNvPr>
            <p:cNvSpPr txBox="1"/>
            <p:nvPr/>
          </p:nvSpPr>
          <p:spPr>
            <a:xfrm>
              <a:off x="332936" y="2258434"/>
              <a:ext cx="2926080" cy="830997"/>
            </a:xfrm>
            <a:prstGeom prst="rect">
              <a:avLst/>
            </a:prstGeom>
            <a:noFill/>
          </p:spPr>
          <p:txBody>
            <a:bodyPr wrap="square" lIns="0" rIns="0" rtlCol="0" anchor="b">
              <a:spAutoFit/>
            </a:bodyPr>
            <a:lstStyle/>
            <a:p>
              <a:pPr algn="r"/>
              <a:r>
                <a:rPr lang="en-US" sz="2400" b="1" noProof="1">
                  <a:solidFill>
                    <a:schemeClr val="accent5"/>
                  </a:solidFill>
                </a:rPr>
                <a:t>State-Level CRR Programs</a:t>
              </a:r>
            </a:p>
          </p:txBody>
        </p:sp>
        <p:sp>
          <p:nvSpPr>
            <p:cNvPr id="35" name="TextBox 34">
              <a:extLst>
                <a:ext uri="{FF2B5EF4-FFF2-40B4-BE49-F238E27FC236}">
                  <a16:creationId xmlns:a16="http://schemas.microsoft.com/office/drawing/2014/main" id="{FC6B0FE1-24FF-0D3F-FA3B-78D0A8215433}"/>
                </a:ext>
              </a:extLst>
            </p:cNvPr>
            <p:cNvSpPr txBox="1"/>
            <p:nvPr/>
          </p:nvSpPr>
          <p:spPr>
            <a:xfrm>
              <a:off x="332936" y="3086922"/>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States can log CRR programs and community events directly into the application. The data is geospatial and will be tagged to the state’s NERIS ID. This data will also be linked with incidents that occur in the areas where the programs occur.</a:t>
              </a:r>
            </a:p>
          </p:txBody>
        </p:sp>
      </p:grpSp>
      <p:pic>
        <p:nvPicPr>
          <p:cNvPr id="36" name="Picture 35" descr="A red and blue logo&#10;&#10;Description automatically generated">
            <a:extLst>
              <a:ext uri="{FF2B5EF4-FFF2-40B4-BE49-F238E27FC236}">
                <a16:creationId xmlns:a16="http://schemas.microsoft.com/office/drawing/2014/main" id="{71FC3847-2BC5-5299-82C4-BDA4197011F0}"/>
              </a:ext>
            </a:extLst>
          </p:cNvPr>
          <p:cNvPicPr>
            <a:picLocks noChangeAspect="1"/>
          </p:cNvPicPr>
          <p:nvPr/>
        </p:nvPicPr>
        <p:blipFill>
          <a:blip r:embed="rId8"/>
          <a:stretch>
            <a:fillRect/>
          </a:stretch>
        </p:blipFill>
        <p:spPr>
          <a:xfrm>
            <a:off x="5715040" y="3290655"/>
            <a:ext cx="698229" cy="1113518"/>
          </a:xfrm>
          <a:prstGeom prst="rect">
            <a:avLst/>
          </a:prstGeom>
        </p:spPr>
      </p:pic>
      <p:sp>
        <p:nvSpPr>
          <p:cNvPr id="42" name="Title 1">
            <a:extLst>
              <a:ext uri="{FF2B5EF4-FFF2-40B4-BE49-F238E27FC236}">
                <a16:creationId xmlns:a16="http://schemas.microsoft.com/office/drawing/2014/main" id="{E77F99FF-E4CF-A374-508D-B4D1492E338A}"/>
              </a:ext>
            </a:extLst>
          </p:cNvPr>
          <p:cNvSpPr>
            <a:spLocks noGrp="1"/>
          </p:cNvSpPr>
          <p:nvPr>
            <p:ph type="title"/>
          </p:nvPr>
        </p:nvSpPr>
        <p:spPr>
          <a:xfrm>
            <a:off x="240741" y="170073"/>
            <a:ext cx="8530224" cy="687061"/>
          </a:xfrm>
        </p:spPr>
        <p:txBody>
          <a:bodyPr>
            <a:normAutofit fontScale="90000"/>
          </a:bodyPr>
          <a:lstStyle/>
          <a:p>
            <a:r>
              <a:rPr lang="en-US" dirty="0"/>
              <a:t>CRR Data Hub</a:t>
            </a:r>
          </a:p>
        </p:txBody>
      </p:sp>
      <p:sp>
        <p:nvSpPr>
          <p:cNvPr id="2" name="Circle">
            <a:extLst>
              <a:ext uri="{FF2B5EF4-FFF2-40B4-BE49-F238E27FC236}">
                <a16:creationId xmlns:a16="http://schemas.microsoft.com/office/drawing/2014/main" id="{D3BDAC67-7C7C-BACC-93E4-4D3582CC8F22}"/>
              </a:ext>
            </a:extLst>
          </p:cNvPr>
          <p:cNvSpPr/>
          <p:nvPr/>
        </p:nvSpPr>
        <p:spPr>
          <a:xfrm>
            <a:off x="5333379" y="3116899"/>
            <a:ext cx="1545121" cy="1545123"/>
          </a:xfrm>
          <a:prstGeom prst="ellipse">
            <a:avLst/>
          </a:prstGeom>
          <a:noFill/>
          <a:ln w="28575">
            <a:solidFill>
              <a:srgbClr val="232B5E"/>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Tree>
    <p:extLst>
      <p:ext uri="{BB962C8B-B14F-4D97-AF65-F5344CB8AC3E}">
        <p14:creationId xmlns:p14="http://schemas.microsoft.com/office/powerpoint/2010/main" val="2525597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map of a city&#10;&#10;Description automatically generated">
            <a:extLst>
              <a:ext uri="{FF2B5EF4-FFF2-40B4-BE49-F238E27FC236}">
                <a16:creationId xmlns:a16="http://schemas.microsoft.com/office/drawing/2014/main" id="{2E1831FF-6B4A-F60F-7F7C-C0E8808E5326}"/>
              </a:ext>
            </a:extLst>
          </p:cNvPr>
          <p:cNvPicPr>
            <a:picLocks noChangeAspect="1"/>
          </p:cNvPicPr>
          <p:nvPr/>
        </p:nvPicPr>
        <p:blipFill>
          <a:blip r:embed="rId2"/>
          <a:stretch>
            <a:fillRect/>
          </a:stretch>
        </p:blipFill>
        <p:spPr>
          <a:xfrm>
            <a:off x="427450" y="1192192"/>
            <a:ext cx="5235004" cy="3550356"/>
          </a:xfrm>
          <a:prstGeom prst="rect">
            <a:avLst/>
          </a:prstGeom>
        </p:spPr>
      </p:pic>
      <p:cxnSp>
        <p:nvCxnSpPr>
          <p:cNvPr id="14" name="Straight Arrow Connector 13">
            <a:extLst>
              <a:ext uri="{FF2B5EF4-FFF2-40B4-BE49-F238E27FC236}">
                <a16:creationId xmlns:a16="http://schemas.microsoft.com/office/drawing/2014/main" id="{7907D0AA-3EED-7D9A-F638-D4F8F739F183}"/>
              </a:ext>
            </a:extLst>
          </p:cNvPr>
          <p:cNvCxnSpPr>
            <a:cxnSpLocks/>
            <a:endCxn id="15" idx="1"/>
          </p:cNvCxnSpPr>
          <p:nvPr/>
        </p:nvCxnSpPr>
        <p:spPr>
          <a:xfrm flipV="1">
            <a:off x="2912165" y="2488709"/>
            <a:ext cx="4482548" cy="209763"/>
          </a:xfrm>
          <a:prstGeom prst="straightConnector1">
            <a:avLst/>
          </a:prstGeom>
          <a:ln w="25400">
            <a:tailEnd type="none"/>
          </a:ln>
        </p:spPr>
        <p:style>
          <a:lnRef idx="2">
            <a:schemeClr val="accent1"/>
          </a:lnRef>
          <a:fillRef idx="0">
            <a:schemeClr val="accent1"/>
          </a:fillRef>
          <a:effectRef idx="1">
            <a:schemeClr val="accent1"/>
          </a:effectRef>
          <a:fontRef idx="minor">
            <a:schemeClr val="tx1"/>
          </a:fontRef>
        </p:style>
      </p:cxnSp>
      <p:sp>
        <p:nvSpPr>
          <p:cNvPr id="15" name="Left Brace 14">
            <a:extLst>
              <a:ext uri="{FF2B5EF4-FFF2-40B4-BE49-F238E27FC236}">
                <a16:creationId xmlns:a16="http://schemas.microsoft.com/office/drawing/2014/main" id="{40871EE1-138A-6C93-FBC6-78305DB80C8C}"/>
              </a:ext>
            </a:extLst>
          </p:cNvPr>
          <p:cNvSpPr/>
          <p:nvPr/>
        </p:nvSpPr>
        <p:spPr>
          <a:xfrm>
            <a:off x="7394713" y="942131"/>
            <a:ext cx="220971" cy="3093156"/>
          </a:xfrm>
          <a:prstGeom prst="leftBrace">
            <a:avLst/>
          </a:prstGeom>
          <a:ln w="254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904DB0A9-12BF-EE1B-C77D-54E1F8AE95A1}"/>
              </a:ext>
            </a:extLst>
          </p:cNvPr>
          <p:cNvSpPr txBox="1"/>
          <p:nvPr/>
        </p:nvSpPr>
        <p:spPr>
          <a:xfrm>
            <a:off x="8290078" y="4035287"/>
            <a:ext cx="2725426" cy="646331"/>
          </a:xfrm>
          <a:prstGeom prst="rect">
            <a:avLst/>
          </a:prstGeom>
          <a:noFill/>
        </p:spPr>
        <p:txBody>
          <a:bodyPr wrap="none" rtlCol="0">
            <a:spAutoFit/>
          </a:bodyPr>
          <a:lstStyle/>
          <a:p>
            <a:r>
              <a:rPr lang="en-US" dirty="0"/>
              <a:t>Incident Payload: 1/14/25</a:t>
            </a:r>
          </a:p>
          <a:p>
            <a:r>
              <a:rPr lang="en-US" dirty="0"/>
              <a:t>Room and Contents Fire </a:t>
            </a:r>
          </a:p>
        </p:txBody>
      </p:sp>
      <p:sp>
        <p:nvSpPr>
          <p:cNvPr id="20" name="Title 1">
            <a:extLst>
              <a:ext uri="{FF2B5EF4-FFF2-40B4-BE49-F238E27FC236}">
                <a16:creationId xmlns:a16="http://schemas.microsoft.com/office/drawing/2014/main" id="{3CE23AC6-61D2-A089-0316-BCBDE184081B}"/>
              </a:ext>
            </a:extLst>
          </p:cNvPr>
          <p:cNvSpPr>
            <a:spLocks noGrp="1"/>
          </p:cNvSpPr>
          <p:nvPr>
            <p:ph type="title"/>
          </p:nvPr>
        </p:nvSpPr>
        <p:spPr>
          <a:xfrm>
            <a:off x="240741" y="252030"/>
            <a:ext cx="8530224" cy="687061"/>
          </a:xfrm>
        </p:spPr>
        <p:txBody>
          <a:bodyPr>
            <a:normAutofit fontScale="90000"/>
          </a:bodyPr>
          <a:lstStyle/>
          <a:p>
            <a:r>
              <a:rPr lang="en-US" dirty="0"/>
              <a:t>Example of Hub</a:t>
            </a:r>
          </a:p>
        </p:txBody>
      </p:sp>
      <p:cxnSp>
        <p:nvCxnSpPr>
          <p:cNvPr id="24" name="Straight Arrow Connector 23">
            <a:extLst>
              <a:ext uri="{FF2B5EF4-FFF2-40B4-BE49-F238E27FC236}">
                <a16:creationId xmlns:a16="http://schemas.microsoft.com/office/drawing/2014/main" id="{67E6A9F8-23FC-0592-3C89-A0F81DAF6A44}"/>
              </a:ext>
            </a:extLst>
          </p:cNvPr>
          <p:cNvCxnSpPr>
            <a:cxnSpLocks/>
            <a:endCxn id="32" idx="1"/>
          </p:cNvCxnSpPr>
          <p:nvPr/>
        </p:nvCxnSpPr>
        <p:spPr>
          <a:xfrm>
            <a:off x="2912165" y="3279913"/>
            <a:ext cx="443030" cy="2086949"/>
          </a:xfrm>
          <a:prstGeom prst="straightConnector1">
            <a:avLst/>
          </a:prstGeom>
          <a:ln w="28575">
            <a:tailEnd type="none"/>
          </a:ln>
        </p:spPr>
        <p:style>
          <a:lnRef idx="1">
            <a:schemeClr val="accent6"/>
          </a:lnRef>
          <a:fillRef idx="0">
            <a:schemeClr val="accent6"/>
          </a:fillRef>
          <a:effectRef idx="0">
            <a:schemeClr val="accent6"/>
          </a:effectRef>
          <a:fontRef idx="minor">
            <a:schemeClr val="tx1"/>
          </a:fontRef>
        </p:style>
      </p:cxnSp>
      <p:pic>
        <p:nvPicPr>
          <p:cNvPr id="29" name="Picture 28" descr="A screen shot of a computer program&#10;&#10;Description automatically generated">
            <a:extLst>
              <a:ext uri="{FF2B5EF4-FFF2-40B4-BE49-F238E27FC236}">
                <a16:creationId xmlns:a16="http://schemas.microsoft.com/office/drawing/2014/main" id="{C4CF0D96-46C8-1FD5-BDB2-572E5C46703E}"/>
              </a:ext>
            </a:extLst>
          </p:cNvPr>
          <p:cNvPicPr>
            <a:picLocks noChangeAspect="1"/>
          </p:cNvPicPr>
          <p:nvPr/>
        </p:nvPicPr>
        <p:blipFill>
          <a:blip r:embed="rId3"/>
          <a:stretch>
            <a:fillRect/>
          </a:stretch>
        </p:blipFill>
        <p:spPr>
          <a:xfrm>
            <a:off x="7748577" y="1017974"/>
            <a:ext cx="3808429" cy="2941469"/>
          </a:xfrm>
          <a:prstGeom prst="rect">
            <a:avLst/>
          </a:prstGeom>
        </p:spPr>
      </p:pic>
      <p:pic>
        <p:nvPicPr>
          <p:cNvPr id="31" name="Picture 30" descr="A computer screen with yellow and blue text&#10;&#10;Description automatically generated">
            <a:extLst>
              <a:ext uri="{FF2B5EF4-FFF2-40B4-BE49-F238E27FC236}">
                <a16:creationId xmlns:a16="http://schemas.microsoft.com/office/drawing/2014/main" id="{D8064E0F-A35A-46FB-B65D-90CD32724B6F}"/>
              </a:ext>
            </a:extLst>
          </p:cNvPr>
          <p:cNvPicPr>
            <a:picLocks noChangeAspect="1"/>
          </p:cNvPicPr>
          <p:nvPr/>
        </p:nvPicPr>
        <p:blipFill>
          <a:blip r:embed="rId4"/>
          <a:stretch>
            <a:fillRect/>
          </a:stretch>
        </p:blipFill>
        <p:spPr>
          <a:xfrm>
            <a:off x="3617986" y="4186587"/>
            <a:ext cx="3887212" cy="2340260"/>
          </a:xfrm>
          <a:prstGeom prst="rect">
            <a:avLst/>
          </a:prstGeom>
        </p:spPr>
      </p:pic>
      <p:sp>
        <p:nvSpPr>
          <p:cNvPr id="32" name="Left Brace 31">
            <a:extLst>
              <a:ext uri="{FF2B5EF4-FFF2-40B4-BE49-F238E27FC236}">
                <a16:creationId xmlns:a16="http://schemas.microsoft.com/office/drawing/2014/main" id="{5391F0A0-FEA7-2A28-7BF5-C9005591BD49}"/>
              </a:ext>
            </a:extLst>
          </p:cNvPr>
          <p:cNvSpPr/>
          <p:nvPr/>
        </p:nvSpPr>
        <p:spPr>
          <a:xfrm>
            <a:off x="3355195" y="4156770"/>
            <a:ext cx="262791" cy="2420184"/>
          </a:xfrm>
          <a:prstGeom prst="leftBrace">
            <a:avLst/>
          </a:prstGeom>
          <a:ln w="254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34" name="TextBox 33">
            <a:extLst>
              <a:ext uri="{FF2B5EF4-FFF2-40B4-BE49-F238E27FC236}">
                <a16:creationId xmlns:a16="http://schemas.microsoft.com/office/drawing/2014/main" id="{59C85AB8-3EF7-6B73-FD27-C09D3524490D}"/>
              </a:ext>
            </a:extLst>
          </p:cNvPr>
          <p:cNvSpPr txBox="1"/>
          <p:nvPr/>
        </p:nvSpPr>
        <p:spPr>
          <a:xfrm>
            <a:off x="7505198" y="5800270"/>
            <a:ext cx="4095801" cy="646331"/>
          </a:xfrm>
          <a:prstGeom prst="rect">
            <a:avLst/>
          </a:prstGeom>
          <a:noFill/>
        </p:spPr>
        <p:txBody>
          <a:bodyPr wrap="none" rtlCol="0">
            <a:spAutoFit/>
          </a:bodyPr>
          <a:lstStyle/>
          <a:p>
            <a:r>
              <a:rPr lang="en-US" dirty="0"/>
              <a:t>Fire Safety Education Community Event</a:t>
            </a:r>
          </a:p>
          <a:p>
            <a:r>
              <a:rPr lang="en-US" dirty="0"/>
              <a:t>12-23-24</a:t>
            </a:r>
          </a:p>
        </p:txBody>
      </p:sp>
    </p:spTree>
    <p:extLst>
      <p:ext uri="{BB962C8B-B14F-4D97-AF65-F5344CB8AC3E}">
        <p14:creationId xmlns:p14="http://schemas.microsoft.com/office/powerpoint/2010/main" val="403284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AA3-4B0A-66C3-261E-612BAF102660}"/>
              </a:ext>
            </a:extLst>
          </p:cNvPr>
          <p:cNvSpPr>
            <a:spLocks noGrp="1"/>
          </p:cNvSpPr>
          <p:nvPr>
            <p:ph type="title"/>
          </p:nvPr>
        </p:nvSpPr>
        <p:spPr/>
        <p:txBody>
          <a:bodyPr vert="horz" lIns="91440" tIns="45720" rIns="91440" bIns="45720" rtlCol="0" anchor="ctr">
            <a:normAutofit/>
          </a:bodyPr>
          <a:lstStyle/>
          <a:p>
            <a:r>
              <a:rPr lang="en-US" sz="4000" b="1" dirty="0">
                <a:solidFill>
                  <a:srgbClr val="262F68"/>
                </a:solidFill>
                <a:effectLst>
                  <a:outerShdw blurRad="38100" dist="38100" dir="2700000" algn="tl">
                    <a:srgbClr val="000000">
                      <a:alpha val="43137"/>
                    </a:srgbClr>
                  </a:outerShdw>
                </a:effectLst>
                <a:latin typeface="Franklin Gothic Medium" panose="020B0603020102020204" pitchFamily="34" charset="0"/>
              </a:rPr>
              <a:t>NERIS Data Governance</a:t>
            </a:r>
          </a:p>
        </p:txBody>
      </p:sp>
      <p:sp>
        <p:nvSpPr>
          <p:cNvPr id="20" name="Text Placeholder 3">
            <a:extLst>
              <a:ext uri="{FF2B5EF4-FFF2-40B4-BE49-F238E27FC236}">
                <a16:creationId xmlns:a16="http://schemas.microsoft.com/office/drawing/2014/main" id="{D40C608D-1A58-AD37-35DD-BD9737C40779}"/>
              </a:ext>
            </a:extLst>
          </p:cNvPr>
          <p:cNvSpPr>
            <a:spLocks noGrp="1"/>
          </p:cNvSpPr>
          <p:nvPr>
            <p:ph type="body" sz="half" idx="4294967295"/>
          </p:nvPr>
        </p:nvSpPr>
        <p:spPr>
          <a:xfrm>
            <a:off x="2581317" y="1637328"/>
            <a:ext cx="9305925" cy="1349375"/>
          </a:xfrm>
        </p:spPr>
        <p:txBody>
          <a:bodyPr vert="horz" lIns="91440" tIns="45720" rIns="91440" bIns="45720" rtlCol="0">
            <a:noAutofit/>
          </a:bodyPr>
          <a:lstStyle/>
          <a:p>
            <a:pPr marL="0" indent="0">
              <a:lnSpc>
                <a:spcPct val="120000"/>
              </a:lnSpc>
              <a:buNone/>
            </a:pPr>
            <a:r>
              <a:rPr lang="en-US" sz="2800" b="1" dirty="0">
                <a:solidFill>
                  <a:srgbClr val="262F68"/>
                </a:solidFill>
                <a:latin typeface="Open Sans" pitchFamily="2" charset="0"/>
                <a:ea typeface="Open Sans" pitchFamily="2" charset="0"/>
                <a:cs typeface="Open Sans" pitchFamily="2" charset="0"/>
              </a:rPr>
              <a:t>Goal:</a:t>
            </a:r>
            <a:endParaRPr lang="en-US" sz="2800" dirty="0">
              <a:solidFill>
                <a:srgbClr val="262F68"/>
              </a:solidFill>
              <a:latin typeface="Open Sans" pitchFamily="2" charset="0"/>
              <a:ea typeface="Open Sans" pitchFamily="2" charset="0"/>
              <a:cs typeface="Open Sans" pitchFamily="2" charset="0"/>
            </a:endParaRPr>
          </a:p>
          <a:p>
            <a:pPr marL="0" indent="0">
              <a:lnSpc>
                <a:spcPct val="120000"/>
              </a:lnSpc>
              <a:buNone/>
            </a:pPr>
            <a:r>
              <a:rPr lang="en-US" sz="2400" dirty="0">
                <a:solidFill>
                  <a:srgbClr val="262F68"/>
                </a:solidFill>
                <a:latin typeface="Open Sans" pitchFamily="2" charset="0"/>
                <a:ea typeface="Open Sans" pitchFamily="2" charset="0"/>
                <a:cs typeface="Open Sans" pitchFamily="2" charset="0"/>
              </a:rPr>
              <a:t>Develop basic knowledge on data governance, security, and privacy as it pertains to NERIS</a:t>
            </a:r>
            <a:endParaRPr lang="en-US" sz="2800" dirty="0">
              <a:solidFill>
                <a:srgbClr val="262F68"/>
              </a:solidFill>
              <a:latin typeface="Open Sans" pitchFamily="2" charset="0"/>
              <a:ea typeface="Open Sans" pitchFamily="2" charset="0"/>
              <a:cs typeface="Open Sans" pitchFamily="2" charset="0"/>
            </a:endParaRPr>
          </a:p>
        </p:txBody>
      </p:sp>
      <p:sp>
        <p:nvSpPr>
          <p:cNvPr id="28" name="Text Placeholder 3">
            <a:extLst>
              <a:ext uri="{FF2B5EF4-FFF2-40B4-BE49-F238E27FC236}">
                <a16:creationId xmlns:a16="http://schemas.microsoft.com/office/drawing/2014/main" id="{1B3F6B78-60AA-4B5B-B748-5A58F359FE99}"/>
              </a:ext>
            </a:extLst>
          </p:cNvPr>
          <p:cNvSpPr txBox="1">
            <a:spLocks/>
          </p:cNvSpPr>
          <p:nvPr/>
        </p:nvSpPr>
        <p:spPr>
          <a:xfrm>
            <a:off x="2581317" y="3429000"/>
            <a:ext cx="7526244" cy="28541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Objectives:</a:t>
            </a:r>
            <a:endParaRPr kumimoji="0" lang="en-US" sz="28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endParaRP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Introduce Data Governance</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NERIS Governance Model</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NERIS Security and Data Privacy Approach</a:t>
            </a:r>
          </a:p>
        </p:txBody>
      </p:sp>
      <p:sp>
        <p:nvSpPr>
          <p:cNvPr id="29" name="Oval 28">
            <a:extLst>
              <a:ext uri="{FF2B5EF4-FFF2-40B4-BE49-F238E27FC236}">
                <a16:creationId xmlns:a16="http://schemas.microsoft.com/office/drawing/2014/main" id="{6857FB6E-363E-5202-2719-D82B9B7A8A62}"/>
              </a:ext>
            </a:extLst>
          </p:cNvPr>
          <p:cNvSpPr/>
          <p:nvPr/>
        </p:nvSpPr>
        <p:spPr>
          <a:xfrm>
            <a:off x="554495" y="1526568"/>
            <a:ext cx="1349594" cy="1349594"/>
          </a:xfrm>
          <a:prstGeom prst="ellipse">
            <a:avLst/>
          </a:prstGeom>
          <a:solidFill>
            <a:srgbClr val="9A1E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endParaRPr>
          </a:p>
        </p:txBody>
      </p:sp>
      <p:pic>
        <p:nvPicPr>
          <p:cNvPr id="25" name="Picture 24" descr="A white line drawing of a target with an arrow&#10;&#10;Description automatically generated">
            <a:extLst>
              <a:ext uri="{FF2B5EF4-FFF2-40B4-BE49-F238E27FC236}">
                <a16:creationId xmlns:a16="http://schemas.microsoft.com/office/drawing/2014/main" id="{3662B060-D04A-CCCB-5C4F-BA5EA78B2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863" y="1787375"/>
            <a:ext cx="850502" cy="850502"/>
          </a:xfrm>
          <a:prstGeom prst="rect">
            <a:avLst/>
          </a:prstGeom>
        </p:spPr>
      </p:pic>
      <p:sp>
        <p:nvSpPr>
          <p:cNvPr id="30" name="Oval 29">
            <a:extLst>
              <a:ext uri="{FF2B5EF4-FFF2-40B4-BE49-F238E27FC236}">
                <a16:creationId xmlns:a16="http://schemas.microsoft.com/office/drawing/2014/main" id="{7C1F5FFA-C4B4-E114-E558-BC6169CA8205}"/>
              </a:ext>
            </a:extLst>
          </p:cNvPr>
          <p:cNvSpPr/>
          <p:nvPr/>
        </p:nvSpPr>
        <p:spPr>
          <a:xfrm>
            <a:off x="554495" y="3345688"/>
            <a:ext cx="1349594" cy="1349594"/>
          </a:xfrm>
          <a:prstGeom prst="ellipse">
            <a:avLst/>
          </a:prstGeom>
          <a:solidFill>
            <a:srgbClr val="262F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endParaRPr>
          </a:p>
        </p:txBody>
      </p:sp>
      <p:pic>
        <p:nvPicPr>
          <p:cNvPr id="27" name="Picture 26" descr="A group of white check marks&#10;&#10;Description automatically generated">
            <a:extLst>
              <a:ext uri="{FF2B5EF4-FFF2-40B4-BE49-F238E27FC236}">
                <a16:creationId xmlns:a16="http://schemas.microsoft.com/office/drawing/2014/main" id="{F0D49F6C-7927-157F-63EF-C8B206810C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45" y="3595233"/>
            <a:ext cx="850503" cy="850503"/>
          </a:xfrm>
          <a:prstGeom prst="rect">
            <a:avLst/>
          </a:prstGeom>
        </p:spPr>
      </p:pic>
      <p:sp>
        <p:nvSpPr>
          <p:cNvPr id="31" name="Rectangle 30">
            <a:extLst>
              <a:ext uri="{FF2B5EF4-FFF2-40B4-BE49-F238E27FC236}">
                <a16:creationId xmlns:a16="http://schemas.microsoft.com/office/drawing/2014/main" id="{14D287F7-1638-8EFF-09FC-DEDE6E67563E}"/>
              </a:ext>
            </a:extLst>
          </p:cNvPr>
          <p:cNvSpPr/>
          <p:nvPr/>
        </p:nvSpPr>
        <p:spPr>
          <a:xfrm>
            <a:off x="12056249" y="1526568"/>
            <a:ext cx="132702" cy="3581132"/>
          </a:xfrm>
          <a:prstGeom prst="rect">
            <a:avLst/>
          </a:prstGeom>
          <a:gradFill>
            <a:gsLst>
              <a:gs pos="0">
                <a:srgbClr val="262F68"/>
              </a:gs>
              <a:gs pos="100000">
                <a:srgbClr val="9A1E22"/>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56198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0215-4F2A-1B0B-B371-D10246D8DB62}"/>
              </a:ext>
            </a:extLst>
          </p:cNvPr>
          <p:cNvSpPr>
            <a:spLocks noGrp="1"/>
          </p:cNvSpPr>
          <p:nvPr>
            <p:ph type="title"/>
          </p:nvPr>
        </p:nvSpPr>
        <p:spPr>
          <a:xfrm>
            <a:off x="447676" y="12763"/>
            <a:ext cx="10515600" cy="1325563"/>
          </a:xfrm>
        </p:spPr>
        <p:txBody>
          <a:bodyPr>
            <a:normAutofit/>
          </a:bodyPr>
          <a:lstStyle/>
          <a:p>
            <a:r>
              <a:rPr lang="en-US" sz="4000" b="1" dirty="0">
                <a:solidFill>
                  <a:srgbClr val="002060"/>
                </a:solidFill>
                <a:effectLst>
                  <a:outerShdw blurRad="38100" dist="38100" dir="2700000" algn="tl">
                    <a:srgbClr val="000000">
                      <a:alpha val="43137"/>
                    </a:srgbClr>
                  </a:outerShdw>
                </a:effectLst>
                <a:latin typeface="Franklin Gothic Medium" panose="020B0603020102020204" pitchFamily="34" charset="0"/>
              </a:rPr>
              <a:t>Data Governance – What is it?</a:t>
            </a:r>
          </a:p>
        </p:txBody>
      </p:sp>
      <p:graphicFrame>
        <p:nvGraphicFramePr>
          <p:cNvPr id="12" name="Content Placeholder 2">
            <a:extLst>
              <a:ext uri="{FF2B5EF4-FFF2-40B4-BE49-F238E27FC236}">
                <a16:creationId xmlns:a16="http://schemas.microsoft.com/office/drawing/2014/main" id="{0FECC8C8-E254-C0BE-228B-1A32669AA73E}"/>
              </a:ext>
            </a:extLst>
          </p:cNvPr>
          <p:cNvGraphicFramePr>
            <a:graphicFrameLocks noGrp="1"/>
          </p:cNvGraphicFramePr>
          <p:nvPr>
            <p:ph idx="1"/>
          </p:nvPr>
        </p:nvGraphicFramePr>
        <p:xfrm>
          <a:off x="76200" y="2907397"/>
          <a:ext cx="6019800" cy="260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a:extLst>
              <a:ext uri="{FF2B5EF4-FFF2-40B4-BE49-F238E27FC236}">
                <a16:creationId xmlns:a16="http://schemas.microsoft.com/office/drawing/2014/main" id="{DF72D23D-A1C2-B5BF-76A6-16D818F2DA9A}"/>
              </a:ext>
            </a:extLst>
          </p:cNvPr>
          <p:cNvPicPr>
            <a:picLocks noGrp="1" noChangeAspect="1"/>
          </p:cNvPicPr>
          <p:nvPr>
            <p:ph sz="half" idx="4294967295"/>
          </p:nvPr>
        </p:nvPicPr>
        <p:blipFill>
          <a:blip r:embed="rId8" cstate="screen">
            <a:extLst>
              <a:ext uri="{28A0092B-C50C-407E-A947-70E740481C1C}">
                <a14:useLocalDpi xmlns:a14="http://schemas.microsoft.com/office/drawing/2010/main"/>
              </a:ext>
            </a:extLst>
          </a:blip>
          <a:stretch>
            <a:fillRect/>
          </a:stretch>
        </p:blipFill>
        <p:spPr>
          <a:xfrm>
            <a:off x="6858000" y="1338326"/>
            <a:ext cx="4049712" cy="4059237"/>
          </a:xfrm>
          <a:prstGeom prst="rect">
            <a:avLst/>
          </a:prstGeom>
        </p:spPr>
      </p:pic>
      <p:sp>
        <p:nvSpPr>
          <p:cNvPr id="9" name="TextBox 8">
            <a:extLst>
              <a:ext uri="{FF2B5EF4-FFF2-40B4-BE49-F238E27FC236}">
                <a16:creationId xmlns:a16="http://schemas.microsoft.com/office/drawing/2014/main" id="{DBD9D55C-DF77-95AE-F2B3-9B9A5ED42970}"/>
              </a:ext>
            </a:extLst>
          </p:cNvPr>
          <p:cNvSpPr txBox="1"/>
          <p:nvPr/>
        </p:nvSpPr>
        <p:spPr>
          <a:xfrm>
            <a:off x="7508852" y="5591274"/>
            <a:ext cx="30623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Graphic Credit: Dama International</a:t>
            </a:r>
          </a:p>
        </p:txBody>
      </p:sp>
      <p:sp>
        <p:nvSpPr>
          <p:cNvPr id="3" name="TextBox 2">
            <a:extLst>
              <a:ext uri="{FF2B5EF4-FFF2-40B4-BE49-F238E27FC236}">
                <a16:creationId xmlns:a16="http://schemas.microsoft.com/office/drawing/2014/main" id="{84ED8BD2-266F-C895-45A0-FC68E3A02C77}"/>
              </a:ext>
            </a:extLst>
          </p:cNvPr>
          <p:cNvSpPr txBox="1"/>
          <p:nvPr/>
        </p:nvSpPr>
        <p:spPr>
          <a:xfrm>
            <a:off x="447676" y="1171575"/>
            <a:ext cx="641032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D35"/>
                </a:solidFill>
                <a:effectLst/>
                <a:uLnTx/>
                <a:uFillTx/>
                <a:latin typeface="Google Sans"/>
                <a:ea typeface="+mn-ea"/>
                <a:cs typeface="+mn-cs"/>
              </a:rPr>
              <a:t>A structured framework of policies, procedures, and standards that </a:t>
            </a:r>
            <a:r>
              <a:rPr kumimoji="0" lang="en-US" sz="1800" b="1" i="0" u="none" strike="noStrike" kern="1200" cap="none" spc="0" normalizeH="0" baseline="0" noProof="0" dirty="0">
                <a:ln>
                  <a:noFill/>
                </a:ln>
                <a:solidFill>
                  <a:srgbClr val="003399"/>
                </a:solidFill>
                <a:effectLst/>
                <a:uLnTx/>
                <a:uFillTx/>
                <a:latin typeface="Google Sans"/>
                <a:ea typeface="+mn-ea"/>
                <a:cs typeface="+mn-cs"/>
              </a:rPr>
              <a:t>define how a fire department collects, stores, manages, accesses, and uses its data</a:t>
            </a:r>
            <a:r>
              <a:rPr kumimoji="0" lang="en-US" sz="1800" b="0" i="0" u="none" strike="noStrike" kern="1200" cap="none" spc="0" normalizeH="0" baseline="0" noProof="0" dirty="0">
                <a:ln>
                  <a:noFill/>
                </a:ln>
                <a:solidFill>
                  <a:srgbClr val="001D35"/>
                </a:solidFill>
                <a:effectLst/>
                <a:uLnTx/>
                <a:uFillTx/>
                <a:latin typeface="Google Sans"/>
                <a:ea typeface="+mn-ea"/>
                <a:cs typeface="+mn-cs"/>
              </a:rPr>
              <a:t> to ensure accuracy, consistency, security, and compliance with regulations, ultimately enabling better decision-making and operational efficiency within the organization.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89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51FE-5297-FF62-EA8C-405599584DD2}"/>
              </a:ext>
            </a:extLst>
          </p:cNvPr>
          <p:cNvSpPr>
            <a:spLocks noGrp="1"/>
          </p:cNvSpPr>
          <p:nvPr>
            <p:ph type="title"/>
          </p:nvPr>
        </p:nvSpPr>
        <p:spPr>
          <a:xfrm>
            <a:off x="561976" y="103286"/>
            <a:ext cx="10515600" cy="1325563"/>
          </a:xfrm>
        </p:spPr>
        <p:txBody>
          <a:bodyPr>
            <a:normAutofit/>
          </a:bodyPr>
          <a:lstStyle/>
          <a:p>
            <a:r>
              <a:rPr lang="en-US" sz="4000" dirty="0">
                <a:effectLst>
                  <a:outerShdw blurRad="38100" dist="38100" dir="2700000" algn="tl">
                    <a:srgbClr val="000000">
                      <a:alpha val="43137"/>
                    </a:srgbClr>
                  </a:outerShdw>
                </a:effectLst>
                <a:latin typeface="Franklin Gothic Medium" panose="020B0603020102020204" pitchFamily="34" charset="0"/>
              </a:rPr>
              <a:t>Tenants of “Good” Data Governance</a:t>
            </a:r>
          </a:p>
        </p:txBody>
      </p:sp>
      <p:sp>
        <p:nvSpPr>
          <p:cNvPr id="4" name="Content Placeholder 3">
            <a:extLst>
              <a:ext uri="{FF2B5EF4-FFF2-40B4-BE49-F238E27FC236}">
                <a16:creationId xmlns:a16="http://schemas.microsoft.com/office/drawing/2014/main" id="{E7503CD9-C390-8052-3FDA-5F7825081496}"/>
              </a:ext>
            </a:extLst>
          </p:cNvPr>
          <p:cNvSpPr>
            <a:spLocks noGrp="1"/>
          </p:cNvSpPr>
          <p:nvPr>
            <p:ph idx="1"/>
          </p:nvPr>
        </p:nvSpPr>
        <p:spPr>
          <a:xfrm>
            <a:off x="5540952" y="1530343"/>
            <a:ext cx="5202114" cy="4393738"/>
          </a:xfrm>
        </p:spPr>
        <p:txBody>
          <a:bodyPr>
            <a:normAutofit fontScale="77500" lnSpcReduction="20000"/>
          </a:bodyPr>
          <a:lstStyle/>
          <a:p>
            <a:pPr marL="0" indent="0">
              <a:buNone/>
            </a:pPr>
            <a:r>
              <a:rPr lang="en-US" b="1" dirty="0"/>
              <a:t>Goals</a:t>
            </a:r>
          </a:p>
          <a:p>
            <a:r>
              <a:rPr lang="en-US" dirty="0"/>
              <a:t>Enable better decision-making</a:t>
            </a:r>
          </a:p>
          <a:p>
            <a:r>
              <a:rPr lang="en-US" dirty="0"/>
              <a:t>Reduce operational friction</a:t>
            </a:r>
          </a:p>
          <a:p>
            <a:r>
              <a:rPr lang="en-US" dirty="0"/>
              <a:t>Protect the needs of data stakeholders</a:t>
            </a:r>
          </a:p>
          <a:p>
            <a:r>
              <a:rPr lang="en-US" dirty="0"/>
              <a:t>Train management and staff to adopt common approaches</a:t>
            </a:r>
          </a:p>
          <a:p>
            <a:r>
              <a:rPr lang="en-US" dirty="0"/>
              <a:t>Build standard, repeatable processes</a:t>
            </a:r>
          </a:p>
          <a:p>
            <a:pPr>
              <a:lnSpc>
                <a:spcPct val="120000"/>
              </a:lnSpc>
            </a:pPr>
            <a:r>
              <a:rPr lang="en-US" dirty="0"/>
              <a:t>Reduce costs and increase effectiveness through coordination of efforts</a:t>
            </a:r>
          </a:p>
          <a:p>
            <a:r>
              <a:rPr lang="en-US" dirty="0"/>
              <a:t>Ensure transparency of processes</a:t>
            </a:r>
          </a:p>
        </p:txBody>
      </p:sp>
      <p:sp>
        <p:nvSpPr>
          <p:cNvPr id="3" name="TextBox 2">
            <a:extLst>
              <a:ext uri="{FF2B5EF4-FFF2-40B4-BE49-F238E27FC236}">
                <a16:creationId xmlns:a16="http://schemas.microsoft.com/office/drawing/2014/main" id="{759F0B75-0B17-6AAC-7220-19D83DA1EE65}"/>
              </a:ext>
            </a:extLst>
          </p:cNvPr>
          <p:cNvSpPr txBox="1"/>
          <p:nvPr/>
        </p:nvSpPr>
        <p:spPr>
          <a:xfrm>
            <a:off x="702527" y="1428849"/>
            <a:ext cx="462775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Data Governance Principals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Integrity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Auditability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Accountability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Stewardship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Checks-and-Balances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Standardization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Change Management</a:t>
            </a:r>
          </a:p>
        </p:txBody>
      </p:sp>
    </p:spTree>
    <p:extLst>
      <p:ext uri="{BB962C8B-B14F-4D97-AF65-F5344CB8AC3E}">
        <p14:creationId xmlns:p14="http://schemas.microsoft.com/office/powerpoint/2010/main" val="344748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EEC4-AF24-62BF-619B-E5D89433DF73}"/>
              </a:ext>
            </a:extLst>
          </p:cNvPr>
          <p:cNvSpPr>
            <a:spLocks noGrp="1"/>
          </p:cNvSpPr>
          <p:nvPr>
            <p:ph type="title"/>
          </p:nvPr>
        </p:nvSpPr>
        <p:spPr>
          <a:xfrm>
            <a:off x="573741" y="80167"/>
            <a:ext cx="10515600" cy="941809"/>
          </a:xfrm>
        </p:spPr>
        <p:txBody>
          <a:bodyPr/>
          <a:lstStyle/>
          <a:p>
            <a:r>
              <a:rPr lang="en-US" b="1" dirty="0">
                <a:solidFill>
                  <a:srgbClr val="002060"/>
                </a:solidFill>
                <a:latin typeface="Open Sans" pitchFamily="2" charset="0"/>
                <a:ea typeface="Open Sans" pitchFamily="2" charset="0"/>
                <a:cs typeface="Open Sans" pitchFamily="2" charset="0"/>
              </a:rPr>
              <a:t>The </a:t>
            </a:r>
            <a:r>
              <a:rPr lang="en-US" b="1" dirty="0">
                <a:solidFill>
                  <a:srgbClr val="002060"/>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Road</a:t>
            </a:r>
            <a:r>
              <a:rPr lang="en-US" b="1" dirty="0">
                <a:solidFill>
                  <a:srgbClr val="002060"/>
                </a:solidFill>
                <a:latin typeface="Open Sans" pitchFamily="2" charset="0"/>
                <a:ea typeface="Open Sans" pitchFamily="2" charset="0"/>
                <a:cs typeface="Open Sans" pitchFamily="2" charset="0"/>
              </a:rPr>
              <a:t> Here </a:t>
            </a:r>
          </a:p>
        </p:txBody>
      </p:sp>
      <p:sp>
        <p:nvSpPr>
          <p:cNvPr id="3" name="Content Placeholder 2">
            <a:extLst>
              <a:ext uri="{FF2B5EF4-FFF2-40B4-BE49-F238E27FC236}">
                <a16:creationId xmlns:a16="http://schemas.microsoft.com/office/drawing/2014/main" id="{B6E15E1B-ACF9-3B84-DF44-1532D485083A}"/>
              </a:ext>
            </a:extLst>
          </p:cNvPr>
          <p:cNvSpPr>
            <a:spLocks noGrp="1"/>
          </p:cNvSpPr>
          <p:nvPr>
            <p:ph sz="half" idx="1"/>
          </p:nvPr>
        </p:nvSpPr>
        <p:spPr>
          <a:xfrm>
            <a:off x="573741" y="1253330"/>
            <a:ext cx="4977389" cy="4582693"/>
          </a:xfrm>
        </p:spPr>
        <p:txBody>
          <a:bodyPr>
            <a:normAutofit/>
          </a:bodyPr>
          <a:lstStyle/>
          <a:p>
            <a:r>
              <a:rPr lang="en-US" sz="2400" dirty="0">
                <a:latin typeface="Open Sans" pitchFamily="2" charset="0"/>
                <a:ea typeface="Open Sans" pitchFamily="2" charset="0"/>
                <a:cs typeface="Open Sans" pitchFamily="2" charset="0"/>
              </a:rPr>
              <a:t>Things that </a:t>
            </a:r>
            <a:r>
              <a:rPr lang="en-US" sz="2400" b="1" u="sng" dirty="0">
                <a:latin typeface="Open Sans" pitchFamily="2" charset="0"/>
                <a:ea typeface="Open Sans" pitchFamily="2" charset="0"/>
                <a:cs typeface="Open Sans" pitchFamily="2" charset="0"/>
              </a:rPr>
              <a:t>have changed </a:t>
            </a:r>
            <a:r>
              <a:rPr lang="en-US" sz="2400" dirty="0">
                <a:latin typeface="Open Sans" pitchFamily="2" charset="0"/>
                <a:ea typeface="Open Sans" pitchFamily="2" charset="0"/>
                <a:cs typeface="Open Sans" pitchFamily="2" charset="0"/>
              </a:rPr>
              <a:t>in the fire service over the past 25 years:</a:t>
            </a:r>
          </a:p>
          <a:p>
            <a:pPr lvl="1"/>
            <a:r>
              <a:rPr lang="en-US" sz="2400" dirty="0">
                <a:latin typeface="Open Sans" pitchFamily="2" charset="0"/>
                <a:ea typeface="Open Sans" pitchFamily="2" charset="0"/>
                <a:cs typeface="Open Sans" pitchFamily="2" charset="0"/>
              </a:rPr>
              <a:t>Bunker Gear &amp; PPE</a:t>
            </a:r>
          </a:p>
          <a:p>
            <a:pPr lvl="1"/>
            <a:r>
              <a:rPr lang="en-US" sz="2400" dirty="0">
                <a:latin typeface="Open Sans" pitchFamily="2" charset="0"/>
                <a:ea typeface="Open Sans" pitchFamily="2" charset="0"/>
                <a:cs typeface="Open Sans" pitchFamily="2" charset="0"/>
              </a:rPr>
              <a:t>Mission / Incident Types</a:t>
            </a:r>
          </a:p>
          <a:p>
            <a:pPr lvl="1"/>
            <a:r>
              <a:rPr lang="en-US" sz="2400" dirty="0">
                <a:latin typeface="Open Sans" pitchFamily="2" charset="0"/>
                <a:ea typeface="Open Sans" pitchFamily="2" charset="0"/>
                <a:cs typeface="Open Sans" pitchFamily="2" charset="0"/>
              </a:rPr>
              <a:t>Apparatus and Equipment</a:t>
            </a:r>
          </a:p>
          <a:p>
            <a:pPr lvl="1"/>
            <a:r>
              <a:rPr lang="en-US" sz="2400" dirty="0">
                <a:latin typeface="Open Sans" pitchFamily="2" charset="0"/>
                <a:ea typeface="Open Sans" pitchFamily="2" charset="0"/>
                <a:cs typeface="Open Sans" pitchFamily="2" charset="0"/>
              </a:rPr>
              <a:t>Communications</a:t>
            </a:r>
          </a:p>
          <a:p>
            <a:pPr lvl="1"/>
            <a:r>
              <a:rPr lang="en-US" sz="2400" dirty="0">
                <a:latin typeface="Open Sans" pitchFamily="2" charset="0"/>
                <a:ea typeface="Open Sans" pitchFamily="2" charset="0"/>
                <a:cs typeface="Open Sans" pitchFamily="2" charset="0"/>
              </a:rPr>
              <a:t>Tactics and Strategies </a:t>
            </a:r>
          </a:p>
          <a:p>
            <a:pPr lvl="1"/>
            <a:r>
              <a:rPr lang="en-US" sz="2400" dirty="0">
                <a:latin typeface="Open Sans" pitchFamily="2" charset="0"/>
                <a:ea typeface="Open Sans" pitchFamily="2" charset="0"/>
                <a:cs typeface="Open Sans" pitchFamily="2" charset="0"/>
              </a:rPr>
              <a:t>The workforce </a:t>
            </a:r>
          </a:p>
          <a:p>
            <a:pPr lvl="1"/>
            <a:r>
              <a:rPr lang="en-US" sz="2400" dirty="0">
                <a:latin typeface="Open Sans" pitchFamily="2" charset="0"/>
                <a:ea typeface="Open Sans" pitchFamily="2" charset="0"/>
                <a:cs typeface="Open Sans" pitchFamily="2" charset="0"/>
              </a:rPr>
              <a:t>Training</a:t>
            </a:r>
          </a:p>
          <a:p>
            <a:pPr lvl="1"/>
            <a:r>
              <a:rPr lang="en-US" sz="2400" dirty="0">
                <a:latin typeface="Open Sans" pitchFamily="2" charset="0"/>
                <a:ea typeface="Open Sans" pitchFamily="2" charset="0"/>
                <a:cs typeface="Open Sans" pitchFamily="2" charset="0"/>
              </a:rPr>
              <a:t>Available Technology</a:t>
            </a:r>
          </a:p>
        </p:txBody>
      </p:sp>
      <p:sp>
        <p:nvSpPr>
          <p:cNvPr id="4" name="Content Placeholder 3">
            <a:extLst>
              <a:ext uri="{FF2B5EF4-FFF2-40B4-BE49-F238E27FC236}">
                <a16:creationId xmlns:a16="http://schemas.microsoft.com/office/drawing/2014/main" id="{23FC45AF-3A81-D6E1-6120-5361A6D9236B}"/>
              </a:ext>
            </a:extLst>
          </p:cNvPr>
          <p:cNvSpPr>
            <a:spLocks noGrp="1"/>
          </p:cNvSpPr>
          <p:nvPr>
            <p:ph sz="half" idx="2"/>
          </p:nvPr>
        </p:nvSpPr>
        <p:spPr>
          <a:xfrm>
            <a:off x="6210396" y="1100931"/>
            <a:ext cx="5676804" cy="4351338"/>
          </a:xfrm>
        </p:spPr>
        <p:txBody>
          <a:bodyPr>
            <a:normAutofit/>
          </a:bodyPr>
          <a:lstStyle/>
          <a:p>
            <a:r>
              <a:rPr lang="en-US" sz="2800" b="1" dirty="0">
                <a:latin typeface="Open Sans" pitchFamily="2" charset="0"/>
                <a:ea typeface="Open Sans" pitchFamily="2" charset="0"/>
                <a:cs typeface="Open Sans" pitchFamily="2" charset="0"/>
              </a:rPr>
              <a:t>Things that </a:t>
            </a:r>
            <a:r>
              <a:rPr lang="en-US" sz="2800" b="1" u="sng" dirty="0">
                <a:latin typeface="Open Sans" pitchFamily="2" charset="0"/>
                <a:ea typeface="Open Sans" pitchFamily="2" charset="0"/>
                <a:cs typeface="Open Sans" pitchFamily="2" charset="0"/>
              </a:rPr>
              <a:t>haven’t changed </a:t>
            </a:r>
            <a:r>
              <a:rPr lang="en-US" sz="2800" b="1" dirty="0">
                <a:latin typeface="Open Sans" pitchFamily="2" charset="0"/>
                <a:ea typeface="Open Sans" pitchFamily="2" charset="0"/>
                <a:cs typeface="Open Sans" pitchFamily="2" charset="0"/>
              </a:rPr>
              <a:t>in the fire service over the past 25 years:</a:t>
            </a:r>
          </a:p>
          <a:p>
            <a:pPr lvl="1"/>
            <a:endParaRPr lang="en-US" sz="2000" b="1" dirty="0">
              <a:solidFill>
                <a:srgbClr val="000099"/>
              </a:solidFill>
              <a:latin typeface="Open Sans" pitchFamily="2" charset="0"/>
              <a:ea typeface="Open Sans" pitchFamily="2" charset="0"/>
              <a:cs typeface="Open Sans" pitchFamily="2" charset="0"/>
            </a:endParaRPr>
          </a:p>
          <a:p>
            <a:pPr lvl="1"/>
            <a:r>
              <a:rPr lang="en-US" sz="2800" b="1" dirty="0">
                <a:solidFill>
                  <a:srgbClr val="000099"/>
                </a:solidFill>
                <a:latin typeface="Open Sans" pitchFamily="2" charset="0"/>
                <a:ea typeface="Open Sans" pitchFamily="2" charset="0"/>
                <a:cs typeface="Open Sans" pitchFamily="2" charset="0"/>
              </a:rPr>
              <a:t>Our legacy Incident Reporting System, NFIRS</a:t>
            </a:r>
          </a:p>
        </p:txBody>
      </p:sp>
      <p:pic>
        <p:nvPicPr>
          <p:cNvPr id="5" name="Picture 4">
            <a:extLst>
              <a:ext uri="{FF2B5EF4-FFF2-40B4-BE49-F238E27FC236}">
                <a16:creationId xmlns:a16="http://schemas.microsoft.com/office/drawing/2014/main" id="{532BA567-2BBC-BB88-11AD-AA4EC84CC1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3335" y="3834525"/>
            <a:ext cx="1357061" cy="1770144"/>
          </a:xfrm>
          <a:prstGeom prst="rect">
            <a:avLst/>
          </a:prstGeom>
          <a:ln>
            <a:solidFill>
              <a:schemeClr val="tx1"/>
            </a:solidFill>
          </a:ln>
        </p:spPr>
      </p:pic>
      <p:pic>
        <p:nvPicPr>
          <p:cNvPr id="6" name="Picture 5">
            <a:extLst>
              <a:ext uri="{FF2B5EF4-FFF2-40B4-BE49-F238E27FC236}">
                <a16:creationId xmlns:a16="http://schemas.microsoft.com/office/drawing/2014/main" id="{22C8D6FC-F143-13F3-9CB8-682F096792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753" y="3834525"/>
            <a:ext cx="2393509" cy="1770144"/>
          </a:xfrm>
          <a:prstGeom prst="rect">
            <a:avLst/>
          </a:prstGeom>
          <a:ln>
            <a:solidFill>
              <a:schemeClr val="tx1"/>
            </a:solidFill>
          </a:ln>
        </p:spPr>
      </p:pic>
      <p:pic>
        <p:nvPicPr>
          <p:cNvPr id="7" name="Picture 6">
            <a:extLst>
              <a:ext uri="{FF2B5EF4-FFF2-40B4-BE49-F238E27FC236}">
                <a16:creationId xmlns:a16="http://schemas.microsoft.com/office/drawing/2014/main" id="{B594B7F3-C373-5C29-165A-C46DA43D3F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1727" y="3834525"/>
            <a:ext cx="3189764" cy="1770144"/>
          </a:xfrm>
          <a:prstGeom prst="rect">
            <a:avLst/>
          </a:prstGeom>
          <a:ln>
            <a:solidFill>
              <a:schemeClr val="tx1"/>
            </a:solidFill>
          </a:ln>
        </p:spPr>
      </p:pic>
    </p:spTree>
    <p:extLst>
      <p:ext uri="{BB962C8B-B14F-4D97-AF65-F5344CB8AC3E}">
        <p14:creationId xmlns:p14="http://schemas.microsoft.com/office/powerpoint/2010/main" val="3452387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5A35DB-6CD3-C581-E33C-7B4FE9C68A13}"/>
              </a:ext>
            </a:extLst>
          </p:cNvPr>
          <p:cNvSpPr>
            <a:spLocks noGrp="1"/>
          </p:cNvSpPr>
          <p:nvPr>
            <p:ph type="title"/>
          </p:nvPr>
        </p:nvSpPr>
        <p:spPr>
          <a:xfrm>
            <a:off x="137651" y="235976"/>
            <a:ext cx="9114503" cy="707922"/>
          </a:xfrm>
        </p:spPr>
        <p:txBody>
          <a:bodyPr>
            <a:normAutofit/>
          </a:bodyPr>
          <a:lstStyle/>
          <a:p>
            <a:r>
              <a:rPr lang="en-US" sz="3600" dirty="0">
                <a:effectLst>
                  <a:outerShdw blurRad="38100" dist="38100" dir="2700000" algn="tl">
                    <a:srgbClr val="000000">
                      <a:alpha val="43137"/>
                    </a:srgbClr>
                  </a:outerShdw>
                </a:effectLst>
              </a:rPr>
              <a:t>NERIS Data Ownership &amp; Management</a:t>
            </a:r>
          </a:p>
        </p:txBody>
      </p:sp>
      <p:sp>
        <p:nvSpPr>
          <p:cNvPr id="2" name="Content Placeholder 1">
            <a:extLst>
              <a:ext uri="{FF2B5EF4-FFF2-40B4-BE49-F238E27FC236}">
                <a16:creationId xmlns:a16="http://schemas.microsoft.com/office/drawing/2014/main" id="{ECCF32BC-9E42-CAF7-ED3B-29659F165F42}"/>
              </a:ext>
            </a:extLst>
          </p:cNvPr>
          <p:cNvSpPr>
            <a:spLocks noGrp="1"/>
          </p:cNvSpPr>
          <p:nvPr>
            <p:ph idx="1"/>
          </p:nvPr>
        </p:nvSpPr>
        <p:spPr>
          <a:xfrm>
            <a:off x="838201" y="1695450"/>
            <a:ext cx="10515600" cy="4049369"/>
          </a:xfrm>
        </p:spPr>
        <p:txBody>
          <a:bodyPr>
            <a:normAutofit fontScale="92500" lnSpcReduction="20000"/>
          </a:bodyPr>
          <a:lstStyle/>
          <a:p>
            <a:pPr marL="0" indent="0" algn="l">
              <a:lnSpc>
                <a:spcPct val="110000"/>
              </a:lnSpc>
              <a:buNone/>
            </a:pPr>
            <a:r>
              <a:rPr lang="en-US" b="0" dirty="0">
                <a:solidFill>
                  <a:srgbClr val="292A2E"/>
                </a:solidFill>
                <a:effectLst/>
              </a:rPr>
              <a:t>Entities contributing data to NERIS </a:t>
            </a:r>
            <a:r>
              <a:rPr lang="en-US" b="1" dirty="0">
                <a:solidFill>
                  <a:srgbClr val="292A2E"/>
                </a:solidFill>
                <a:effectLst/>
              </a:rPr>
              <a:t>retain ownership </a:t>
            </a:r>
            <a:r>
              <a:rPr lang="en-US" b="0" dirty="0">
                <a:solidFill>
                  <a:srgbClr val="292A2E"/>
                </a:solidFill>
                <a:effectLst/>
              </a:rPr>
              <a:t>of their data.</a:t>
            </a:r>
          </a:p>
          <a:p>
            <a:pPr marL="0" indent="0" algn="l">
              <a:lnSpc>
                <a:spcPct val="110000"/>
              </a:lnSpc>
              <a:buNone/>
            </a:pPr>
            <a:endParaRPr lang="en-US" dirty="0">
              <a:solidFill>
                <a:srgbClr val="292A2E"/>
              </a:solidFill>
            </a:endParaRPr>
          </a:p>
          <a:p>
            <a:pPr marL="0" indent="0" algn="l">
              <a:lnSpc>
                <a:spcPct val="110000"/>
              </a:lnSpc>
              <a:buNone/>
            </a:pPr>
            <a:r>
              <a:rPr lang="en-US" b="0" dirty="0">
                <a:solidFill>
                  <a:srgbClr val="292A2E"/>
                </a:solidFill>
                <a:effectLst/>
              </a:rPr>
              <a:t>Data management within NERIS adheres to the following principles:</a:t>
            </a:r>
          </a:p>
          <a:p>
            <a:pPr algn="l">
              <a:lnSpc>
                <a:spcPct val="110000"/>
              </a:lnSpc>
              <a:spcBef>
                <a:spcPts val="750"/>
              </a:spcBef>
              <a:buFont typeface="Arial" panose="020B0604020202020204" pitchFamily="34" charset="0"/>
              <a:buChar char="•"/>
            </a:pPr>
            <a:r>
              <a:rPr lang="en-US" b="0" i="0" dirty="0">
                <a:solidFill>
                  <a:srgbClr val="292A2E"/>
                </a:solidFill>
                <a:effectLst/>
              </a:rPr>
              <a:t>Contributed data will be preserved in its original form.</a:t>
            </a:r>
          </a:p>
          <a:p>
            <a:pPr algn="l">
              <a:lnSpc>
                <a:spcPct val="110000"/>
              </a:lnSpc>
              <a:spcBef>
                <a:spcPts val="750"/>
              </a:spcBef>
              <a:buFont typeface="Arial" panose="020B0604020202020204" pitchFamily="34" charset="0"/>
              <a:buChar char="•"/>
            </a:pPr>
            <a:r>
              <a:rPr lang="en-US" b="0" i="0" dirty="0">
                <a:solidFill>
                  <a:srgbClr val="292A2E"/>
                </a:solidFill>
                <a:effectLst/>
              </a:rPr>
              <a:t>All external data sources used for augmentation will be documented.</a:t>
            </a:r>
          </a:p>
          <a:p>
            <a:pPr algn="l">
              <a:lnSpc>
                <a:spcPct val="110000"/>
              </a:lnSpc>
              <a:spcBef>
                <a:spcPts val="750"/>
              </a:spcBef>
              <a:buFont typeface="Arial" panose="020B0604020202020204" pitchFamily="34" charset="0"/>
              <a:buChar char="•"/>
            </a:pPr>
            <a:r>
              <a:rPr lang="en-US" b="0" i="0" dirty="0">
                <a:solidFill>
                  <a:srgbClr val="292A2E"/>
                </a:solidFill>
                <a:effectLst/>
              </a:rPr>
              <a:t>Algorithms applied to data, whether at the entity or aggregate level, will be detailed in NERIS technical documentation.</a:t>
            </a:r>
          </a:p>
        </p:txBody>
      </p:sp>
    </p:spTree>
    <p:extLst>
      <p:ext uri="{BB962C8B-B14F-4D97-AF65-F5344CB8AC3E}">
        <p14:creationId xmlns:p14="http://schemas.microsoft.com/office/powerpoint/2010/main" val="3507216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21C28-7CD9-9421-1993-264B2CDA74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1C772C-1B18-3856-F764-3B38BED10A1A}"/>
              </a:ext>
            </a:extLst>
          </p:cNvPr>
          <p:cNvSpPr>
            <a:spLocks noGrp="1"/>
          </p:cNvSpPr>
          <p:nvPr>
            <p:ph type="title"/>
          </p:nvPr>
        </p:nvSpPr>
        <p:spPr>
          <a:xfrm>
            <a:off x="523876" y="0"/>
            <a:ext cx="10515600" cy="1325563"/>
          </a:xfrm>
        </p:spPr>
        <p:txBody>
          <a:bodyPr>
            <a:normAutofit/>
          </a:bodyPr>
          <a:lstStyle/>
          <a:p>
            <a:r>
              <a:rPr lang="en-US" dirty="0">
                <a:effectLst>
                  <a:outerShdw blurRad="38100" dist="38100" dir="2700000" algn="tl">
                    <a:srgbClr val="000000">
                      <a:alpha val="43137"/>
                    </a:srgbClr>
                  </a:outerShdw>
                </a:effectLst>
              </a:rPr>
              <a:t>NERIS Data Sharing Policy</a:t>
            </a:r>
          </a:p>
        </p:txBody>
      </p:sp>
      <p:sp>
        <p:nvSpPr>
          <p:cNvPr id="2" name="Content Placeholder 1">
            <a:extLst>
              <a:ext uri="{FF2B5EF4-FFF2-40B4-BE49-F238E27FC236}">
                <a16:creationId xmlns:a16="http://schemas.microsoft.com/office/drawing/2014/main" id="{CC1C0BDF-A23B-CFAB-9694-6ED5957CE9D0}"/>
              </a:ext>
            </a:extLst>
          </p:cNvPr>
          <p:cNvSpPr>
            <a:spLocks noGrp="1"/>
          </p:cNvSpPr>
          <p:nvPr>
            <p:ph idx="1"/>
          </p:nvPr>
        </p:nvSpPr>
        <p:spPr>
          <a:xfrm>
            <a:off x="838201" y="1657350"/>
            <a:ext cx="10515600" cy="4087469"/>
          </a:xfrm>
        </p:spPr>
        <p:txBody>
          <a:bodyPr>
            <a:normAutofit fontScale="92500" lnSpcReduction="20000"/>
          </a:bodyPr>
          <a:lstStyle/>
          <a:p>
            <a:pPr marL="0" indent="0" algn="l">
              <a:lnSpc>
                <a:spcPct val="100000"/>
              </a:lnSpc>
              <a:buNone/>
            </a:pPr>
            <a:r>
              <a:rPr lang="en-US" sz="2800" b="0" dirty="0">
                <a:solidFill>
                  <a:srgbClr val="292A2E"/>
                </a:solidFill>
                <a:effectLst/>
              </a:rPr>
              <a:t>Entities onboarded into NERIS </a:t>
            </a:r>
            <a:r>
              <a:rPr lang="en-US" sz="2800" b="1" dirty="0">
                <a:solidFill>
                  <a:srgbClr val="292A2E"/>
                </a:solidFill>
                <a:effectLst/>
              </a:rPr>
              <a:t>agree to share data </a:t>
            </a:r>
            <a:r>
              <a:rPr lang="en-US" sz="2800" b="0" dirty="0">
                <a:solidFill>
                  <a:srgbClr val="292A2E"/>
                </a:solidFill>
                <a:effectLst/>
              </a:rPr>
              <a:t>with their respective State Fire Marshal’s office and the United States Fire Administration’s (USFA) node within the system. </a:t>
            </a:r>
          </a:p>
          <a:p>
            <a:pPr marL="0" indent="0" algn="l">
              <a:lnSpc>
                <a:spcPct val="100000"/>
              </a:lnSpc>
              <a:buNone/>
            </a:pPr>
            <a:endParaRPr lang="en-US" sz="2800" b="0" dirty="0">
              <a:solidFill>
                <a:srgbClr val="292A2E"/>
              </a:solidFill>
              <a:effectLst/>
            </a:endParaRPr>
          </a:p>
          <a:p>
            <a:pPr marL="0" indent="0" algn="l">
              <a:lnSpc>
                <a:spcPct val="100000"/>
              </a:lnSpc>
              <a:buNone/>
            </a:pPr>
            <a:r>
              <a:rPr lang="en-US" sz="2800" b="0" dirty="0">
                <a:solidFill>
                  <a:srgbClr val="292A2E"/>
                </a:solidFill>
                <a:effectLst/>
              </a:rPr>
              <a:t>Shared data will be used to assess aggregate emergency responses at state and federal levels.</a:t>
            </a:r>
          </a:p>
          <a:p>
            <a:pPr marL="0" indent="0" algn="l">
              <a:lnSpc>
                <a:spcPct val="100000"/>
              </a:lnSpc>
              <a:buNone/>
            </a:pPr>
            <a:endParaRPr lang="en-US" sz="2800" b="0" dirty="0">
              <a:solidFill>
                <a:srgbClr val="292A2E"/>
              </a:solidFill>
              <a:effectLst/>
            </a:endParaRPr>
          </a:p>
          <a:p>
            <a:pPr marL="0" indent="0" algn="l">
              <a:lnSpc>
                <a:spcPct val="100000"/>
              </a:lnSpc>
              <a:buNone/>
            </a:pPr>
            <a:r>
              <a:rPr lang="en-US" sz="2800" b="1" dirty="0">
                <a:solidFill>
                  <a:srgbClr val="292A2E"/>
                </a:solidFill>
              </a:rPr>
              <a:t>Note: </a:t>
            </a:r>
            <a:r>
              <a:rPr lang="en-US" sz="2800" b="0" dirty="0">
                <a:solidFill>
                  <a:srgbClr val="292A2E"/>
                </a:solidFill>
                <a:effectLst/>
              </a:rPr>
              <a:t>While entities may opt out of data-sharing agreements, they should be aware that participation in certain state or federal programs may mandate data sharing within NERIS.</a:t>
            </a:r>
          </a:p>
        </p:txBody>
      </p:sp>
    </p:spTree>
    <p:extLst>
      <p:ext uri="{BB962C8B-B14F-4D97-AF65-F5344CB8AC3E}">
        <p14:creationId xmlns:p14="http://schemas.microsoft.com/office/powerpoint/2010/main" val="924889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0DAE1-F7B3-7889-4E93-6C9AD1DA98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5383F6-CF5B-3A9A-9BA3-0D5BD2C6E833}"/>
              </a:ext>
            </a:extLst>
          </p:cNvPr>
          <p:cNvSpPr>
            <a:spLocks noGrp="1"/>
          </p:cNvSpPr>
          <p:nvPr>
            <p:ph type="title"/>
          </p:nvPr>
        </p:nvSpPr>
        <p:spPr>
          <a:xfrm>
            <a:off x="571501" y="196645"/>
            <a:ext cx="10515600" cy="814286"/>
          </a:xfrm>
        </p:spPr>
        <p:txBody>
          <a:bodyPr>
            <a:normAutofit/>
          </a:bodyPr>
          <a:lstStyle/>
          <a:p>
            <a:r>
              <a:rPr lang="en-US" sz="4000" dirty="0">
                <a:effectLst>
                  <a:outerShdw blurRad="38100" dist="38100" dir="2700000" algn="tl">
                    <a:srgbClr val="000000">
                      <a:alpha val="43137"/>
                    </a:srgbClr>
                  </a:outerShdw>
                </a:effectLst>
              </a:rPr>
              <a:t>NERIS Data Retention Policy</a:t>
            </a:r>
          </a:p>
        </p:txBody>
      </p:sp>
      <p:sp>
        <p:nvSpPr>
          <p:cNvPr id="5" name="Content Placeholder 4">
            <a:extLst>
              <a:ext uri="{FF2B5EF4-FFF2-40B4-BE49-F238E27FC236}">
                <a16:creationId xmlns:a16="http://schemas.microsoft.com/office/drawing/2014/main" id="{E8178210-3260-B37A-F46E-64AEB7CCC714}"/>
              </a:ext>
            </a:extLst>
          </p:cNvPr>
          <p:cNvSpPr>
            <a:spLocks noGrp="1"/>
          </p:cNvSpPr>
          <p:nvPr>
            <p:ph idx="1"/>
          </p:nvPr>
        </p:nvSpPr>
        <p:spPr>
          <a:xfrm>
            <a:off x="285136" y="1089589"/>
            <a:ext cx="11621728" cy="5037137"/>
          </a:xfrm>
        </p:spPr>
        <p:txBody>
          <a:bodyPr>
            <a:normAutofit/>
          </a:bodyPr>
          <a:lstStyle/>
          <a:p>
            <a:pPr marL="0" indent="0">
              <a:lnSpc>
                <a:spcPct val="120000"/>
              </a:lnSpc>
              <a:spcBef>
                <a:spcPts val="750"/>
              </a:spcBef>
              <a:buNone/>
            </a:pPr>
            <a:r>
              <a:rPr lang="en-US" sz="2000" b="1" dirty="0">
                <a:solidFill>
                  <a:srgbClr val="C00000"/>
                </a:solidFill>
              </a:rPr>
              <a:t>NERIS is not authorized to serve as an entity’s system of record in fulfilling their local jurisdiction’s records retention or storage solution. </a:t>
            </a:r>
            <a:endParaRPr lang="en-US" sz="2000" i="0" dirty="0">
              <a:solidFill>
                <a:srgbClr val="C00000"/>
              </a:solidFill>
              <a:effectLst/>
            </a:endParaRPr>
          </a:p>
          <a:p>
            <a:pPr marL="0" indent="0" algn="l">
              <a:lnSpc>
                <a:spcPct val="120000"/>
              </a:lnSpc>
              <a:spcBef>
                <a:spcPts val="750"/>
              </a:spcBef>
              <a:buNone/>
            </a:pPr>
            <a:r>
              <a:rPr lang="en-US" sz="1600" i="0" dirty="0">
                <a:solidFill>
                  <a:srgbClr val="292A2E"/>
                </a:solidFill>
                <a:effectLst/>
              </a:rPr>
              <a:t>Retention of </a:t>
            </a:r>
            <a:r>
              <a:rPr lang="en-US" sz="1600" b="1" i="0" u="sng" dirty="0">
                <a:solidFill>
                  <a:srgbClr val="292A2E"/>
                </a:solidFill>
                <a:effectLst/>
              </a:rPr>
              <a:t>Raw</a:t>
            </a:r>
            <a:r>
              <a:rPr lang="en-US" sz="1600" i="0" dirty="0">
                <a:solidFill>
                  <a:srgbClr val="292A2E"/>
                </a:solidFill>
                <a:effectLst/>
              </a:rPr>
              <a:t> Incident Data:</a:t>
            </a:r>
          </a:p>
          <a:p>
            <a:pPr marL="742950" lvl="1" indent="-285750" algn="l">
              <a:lnSpc>
                <a:spcPct val="120000"/>
              </a:lnSpc>
              <a:spcBef>
                <a:spcPts val="750"/>
              </a:spcBef>
              <a:spcAft>
                <a:spcPts val="600"/>
              </a:spcAft>
              <a:buFont typeface="Arial" panose="020B0604020202020204" pitchFamily="34" charset="0"/>
              <a:buChar char="•"/>
            </a:pPr>
            <a:r>
              <a:rPr lang="en-US" sz="1600" b="0" i="0" dirty="0">
                <a:solidFill>
                  <a:srgbClr val="292A2E"/>
                </a:solidFill>
                <a:effectLst/>
              </a:rPr>
              <a:t>All </a:t>
            </a:r>
            <a:r>
              <a:rPr lang="en-US" sz="1600" b="1" i="0" dirty="0">
                <a:solidFill>
                  <a:srgbClr val="292A2E"/>
                </a:solidFill>
                <a:effectLst/>
              </a:rPr>
              <a:t>raw incident data</a:t>
            </a:r>
            <a:r>
              <a:rPr lang="en-US" sz="1600" b="0" i="0" dirty="0">
                <a:solidFill>
                  <a:srgbClr val="292A2E"/>
                </a:solidFill>
                <a:effectLst/>
              </a:rPr>
              <a:t> collected by NERIS will be retained for a period of </a:t>
            </a:r>
            <a:r>
              <a:rPr lang="en-US" sz="1600" b="1" i="0" dirty="0">
                <a:solidFill>
                  <a:srgbClr val="292A2E"/>
                </a:solidFill>
                <a:effectLst/>
              </a:rPr>
              <a:t>seven (7) years</a:t>
            </a:r>
            <a:r>
              <a:rPr lang="en-US" sz="1600" b="0" i="0" dirty="0">
                <a:solidFill>
                  <a:srgbClr val="292A2E"/>
                </a:solidFill>
                <a:effectLst/>
              </a:rPr>
              <a:t> from the date of collection, as required by FEMA.</a:t>
            </a:r>
          </a:p>
          <a:p>
            <a:pPr marL="742950" lvl="1" indent="-285750" algn="l">
              <a:lnSpc>
                <a:spcPct val="120000"/>
              </a:lnSpc>
              <a:spcBef>
                <a:spcPts val="750"/>
              </a:spcBef>
              <a:spcAft>
                <a:spcPts val="600"/>
              </a:spcAft>
              <a:buFont typeface="Arial" panose="020B0604020202020204" pitchFamily="34" charset="0"/>
              <a:buChar char="•"/>
            </a:pPr>
            <a:r>
              <a:rPr lang="en-US" sz="1600" b="0" i="0" dirty="0">
                <a:solidFill>
                  <a:srgbClr val="292A2E"/>
                </a:solidFill>
                <a:effectLst/>
              </a:rPr>
              <a:t>After the initial seven years, raw data will be moved to </a:t>
            </a:r>
            <a:r>
              <a:rPr lang="en-US" sz="1600" b="1" i="0" dirty="0">
                <a:solidFill>
                  <a:srgbClr val="292A2E"/>
                </a:solidFill>
                <a:effectLst/>
              </a:rPr>
              <a:t>long-term archival storage</a:t>
            </a:r>
            <a:r>
              <a:rPr lang="en-US" sz="1600" b="0" i="0" dirty="0">
                <a:solidFill>
                  <a:srgbClr val="292A2E"/>
                </a:solidFill>
                <a:effectLst/>
              </a:rPr>
              <a:t> using solutions designed for infrequent access, </a:t>
            </a:r>
            <a:r>
              <a:rPr lang="en-US" sz="1600" dirty="0">
                <a:solidFill>
                  <a:srgbClr val="292A2E"/>
                </a:solidFill>
              </a:rPr>
              <a:t>using a </a:t>
            </a:r>
            <a:r>
              <a:rPr lang="en-US" sz="1600" b="0" i="0" dirty="0">
                <a:solidFill>
                  <a:srgbClr val="292A2E"/>
                </a:solidFill>
                <a:effectLst/>
              </a:rPr>
              <a:t>service optimized for SQL-based data. This ensures data integrity while reducing storage costs.</a:t>
            </a:r>
          </a:p>
          <a:p>
            <a:pPr marL="0" indent="0" algn="l">
              <a:lnSpc>
                <a:spcPct val="120000"/>
              </a:lnSpc>
              <a:spcBef>
                <a:spcPts val="750"/>
              </a:spcBef>
              <a:buNone/>
            </a:pPr>
            <a:r>
              <a:rPr lang="en-US" sz="1600" i="0" dirty="0">
                <a:solidFill>
                  <a:srgbClr val="292A2E"/>
                </a:solidFill>
                <a:effectLst/>
              </a:rPr>
              <a:t>Retention of </a:t>
            </a:r>
            <a:r>
              <a:rPr lang="en-US" sz="1600" b="1" i="0" u="sng" dirty="0">
                <a:solidFill>
                  <a:srgbClr val="292A2E"/>
                </a:solidFill>
                <a:effectLst/>
              </a:rPr>
              <a:t>Transformed</a:t>
            </a:r>
            <a:r>
              <a:rPr lang="en-US" sz="1600" i="0" dirty="0">
                <a:solidFill>
                  <a:srgbClr val="292A2E"/>
                </a:solidFill>
                <a:effectLst/>
              </a:rPr>
              <a:t> Incident Data:</a:t>
            </a:r>
          </a:p>
          <a:p>
            <a:pPr marL="742950" marR="0" lvl="1" indent="-285750" algn="l" defTabSz="914400" rtl="0" eaLnBrk="1" fontAlgn="auto" latinLnBrk="0" hangingPunct="1">
              <a:lnSpc>
                <a:spcPct val="120000"/>
              </a:lnSpc>
              <a:spcBef>
                <a:spcPts val="750"/>
              </a:spcBef>
              <a:spcAft>
                <a:spcPts val="600"/>
              </a:spcAft>
              <a:buClrTx/>
              <a:buSzTx/>
              <a:buFont typeface="Arial" panose="020B0604020202020204" pitchFamily="34" charset="0"/>
              <a:buChar char="•"/>
              <a:tabLst/>
              <a:defRPr/>
            </a:pPr>
            <a:r>
              <a:rPr lang="en-US" sz="1600" b="0" i="0" dirty="0">
                <a:solidFill>
                  <a:srgbClr val="292A2E"/>
                </a:solidFill>
                <a:effectLst/>
              </a:rPr>
              <a:t>All </a:t>
            </a:r>
            <a:r>
              <a:rPr lang="en-US" sz="1600" b="1" i="0" dirty="0">
                <a:solidFill>
                  <a:srgbClr val="292A2E"/>
                </a:solidFill>
                <a:effectLst/>
              </a:rPr>
              <a:t>transformed (processed and cleansed) incident data</a:t>
            </a:r>
            <a:r>
              <a:rPr lang="en-US" sz="1600" b="0" i="0" dirty="0">
                <a:solidFill>
                  <a:srgbClr val="292A2E"/>
                </a:solidFill>
                <a:effectLst/>
              </a:rPr>
              <a:t> derived from raw data (e.g., aggregated datasets, normalized datasets, or trend analyses) will be retained and accessible to users </a:t>
            </a:r>
            <a:r>
              <a:rPr lang="en-US" sz="1600" b="1" i="0" dirty="0">
                <a:solidFill>
                  <a:srgbClr val="292A2E"/>
                </a:solidFill>
                <a:effectLst/>
              </a:rPr>
              <a:t>indefinitely</a:t>
            </a:r>
            <a:r>
              <a:rPr lang="en-US" sz="1600" b="0" i="0" dirty="0">
                <a:solidFill>
                  <a:srgbClr val="292A2E"/>
                </a:solidFill>
                <a:effectLst/>
              </a:rPr>
              <a:t>. </a:t>
            </a:r>
          </a:p>
          <a:p>
            <a:pPr marL="742950" marR="0" lvl="1" indent="-285750" algn="l" defTabSz="914400" rtl="0" eaLnBrk="1" fontAlgn="auto" latinLnBrk="0" hangingPunct="1">
              <a:lnSpc>
                <a:spcPct val="120000"/>
              </a:lnSpc>
              <a:spcBef>
                <a:spcPts val="750"/>
              </a:spcBef>
              <a:spcAft>
                <a:spcPts val="600"/>
              </a:spcAft>
              <a:buClrTx/>
              <a:buSzTx/>
              <a:buFont typeface="Arial" panose="020B0604020202020204" pitchFamily="34" charset="0"/>
              <a:buChar char="•"/>
              <a:tabLst/>
              <a:defRPr/>
            </a:pPr>
            <a:r>
              <a:rPr lang="en-US" sz="1600" dirty="0">
                <a:solidFill>
                  <a:srgbClr val="292A2E"/>
                </a:solidFill>
              </a:rPr>
              <a:t>S</a:t>
            </a:r>
            <a:r>
              <a:rPr lang="en-US" sz="1600" b="0" i="0" dirty="0">
                <a:solidFill>
                  <a:srgbClr val="292A2E"/>
                </a:solidFill>
                <a:effectLst/>
              </a:rPr>
              <a:t>upports long-term historical and trend analysis to inform public safety initiatives, emergency response planning, and federal reporting requirements.</a:t>
            </a:r>
          </a:p>
        </p:txBody>
      </p:sp>
    </p:spTree>
    <p:extLst>
      <p:ext uri="{BB962C8B-B14F-4D97-AF65-F5344CB8AC3E}">
        <p14:creationId xmlns:p14="http://schemas.microsoft.com/office/powerpoint/2010/main" val="2633808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AE62-DCC9-6324-7A7C-5A57DA1EA07C}"/>
              </a:ext>
            </a:extLst>
          </p:cNvPr>
          <p:cNvSpPr>
            <a:spLocks noGrp="1"/>
          </p:cNvSpPr>
          <p:nvPr>
            <p:ph type="title"/>
          </p:nvPr>
        </p:nvSpPr>
        <p:spPr>
          <a:xfrm>
            <a:off x="685801" y="18256"/>
            <a:ext cx="10515600" cy="1325563"/>
          </a:xfrm>
        </p:spPr>
        <p:txBody>
          <a:bodyPr>
            <a:normAutofit/>
          </a:bodyPr>
          <a:lstStyle/>
          <a:p>
            <a:r>
              <a:rPr lang="en-US" sz="4000" dirty="0">
                <a:effectLst>
                  <a:outerShdw blurRad="38100" dist="38100" dir="2700000" algn="tl">
                    <a:srgbClr val="000000">
                      <a:alpha val="43137"/>
                    </a:srgbClr>
                  </a:outerShdw>
                </a:effectLst>
              </a:rPr>
              <a:t>NERIS User Privacy</a:t>
            </a:r>
          </a:p>
        </p:txBody>
      </p:sp>
      <p:sp>
        <p:nvSpPr>
          <p:cNvPr id="3" name="Content Placeholder 2">
            <a:extLst>
              <a:ext uri="{FF2B5EF4-FFF2-40B4-BE49-F238E27FC236}">
                <a16:creationId xmlns:a16="http://schemas.microsoft.com/office/drawing/2014/main" id="{82A84A49-C499-7F99-1F84-77E923ECDD86}"/>
              </a:ext>
            </a:extLst>
          </p:cNvPr>
          <p:cNvSpPr>
            <a:spLocks noGrp="1"/>
          </p:cNvSpPr>
          <p:nvPr>
            <p:ph idx="1"/>
          </p:nvPr>
        </p:nvSpPr>
        <p:spPr>
          <a:xfrm>
            <a:off x="466725" y="1222217"/>
            <a:ext cx="10734676" cy="4845208"/>
          </a:xfrm>
        </p:spPr>
        <p:txBody>
          <a:bodyPr>
            <a:normAutofit lnSpcReduction="10000"/>
          </a:bodyPr>
          <a:lstStyle/>
          <a:p>
            <a:pPr marL="0" indent="0">
              <a:buNone/>
            </a:pPr>
            <a:r>
              <a:rPr lang="en-US" sz="1900" b="1" dirty="0"/>
              <a:t>Required fields for account:  </a:t>
            </a:r>
          </a:p>
          <a:p>
            <a:r>
              <a:rPr lang="en-US" sz="1900" dirty="0"/>
              <a:t>E-mail Address</a:t>
            </a:r>
          </a:p>
          <a:p>
            <a:r>
              <a:rPr lang="en-US" sz="1900" dirty="0"/>
              <a:t>First Name, Last Name</a:t>
            </a:r>
          </a:p>
          <a:p>
            <a:pPr marL="0" indent="0">
              <a:buNone/>
            </a:pPr>
            <a:endParaRPr lang="en-US" sz="1900" dirty="0"/>
          </a:p>
          <a:p>
            <a:pPr marL="0" indent="0">
              <a:buNone/>
            </a:pPr>
            <a:r>
              <a:rPr lang="en-US" sz="1900" b="1" dirty="0"/>
              <a:t>NERIS Policies:</a:t>
            </a:r>
          </a:p>
          <a:p>
            <a:r>
              <a:rPr lang="en-US" sz="1900" dirty="0"/>
              <a:t>Terms of Use</a:t>
            </a:r>
          </a:p>
          <a:p>
            <a:pPr lvl="1"/>
            <a:r>
              <a:rPr lang="en-US" sz="1900" dirty="0">
                <a:hlinkClick r:id="rId2"/>
              </a:rPr>
              <a:t>https://neris.fsri.org/terms-of-use</a:t>
            </a:r>
            <a:endParaRPr lang="en-US" sz="1900" dirty="0"/>
          </a:p>
          <a:p>
            <a:r>
              <a:rPr lang="en-US" sz="1900" dirty="0"/>
              <a:t>Privacy Policy</a:t>
            </a:r>
          </a:p>
          <a:p>
            <a:pPr lvl="1"/>
            <a:r>
              <a:rPr lang="en-US" sz="1900" dirty="0">
                <a:hlinkClick r:id="rId3"/>
              </a:rPr>
              <a:t>https://neris.fsri.org/privacy-policy</a:t>
            </a:r>
            <a:endParaRPr lang="en-US" sz="1900" dirty="0"/>
          </a:p>
          <a:p>
            <a:pPr lvl="1"/>
            <a:endParaRPr lang="en-US" sz="1900" dirty="0"/>
          </a:p>
          <a:p>
            <a:pPr marL="0" indent="0">
              <a:buNone/>
            </a:pPr>
            <a:r>
              <a:rPr lang="en-US" sz="1900" b="1" dirty="0"/>
              <a:t>NERIS Compliance:</a:t>
            </a:r>
          </a:p>
          <a:p>
            <a:pPr>
              <a:lnSpc>
                <a:spcPct val="120000"/>
              </a:lnSpc>
            </a:pPr>
            <a:r>
              <a:rPr lang="en-US" sz="1900" dirty="0"/>
              <a:t>NERIS intends to be fully complaint with states privacy rights regulations including but not limited to: CCPA/ CPRA (CA), CDPA (VA), CPA (CO)</a:t>
            </a:r>
            <a:endParaRPr lang="en-US" sz="2200" dirty="0"/>
          </a:p>
          <a:p>
            <a:endParaRPr lang="en-US" dirty="0"/>
          </a:p>
        </p:txBody>
      </p:sp>
    </p:spTree>
    <p:extLst>
      <p:ext uri="{BB962C8B-B14F-4D97-AF65-F5344CB8AC3E}">
        <p14:creationId xmlns:p14="http://schemas.microsoft.com/office/powerpoint/2010/main" val="1920591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AE62-DCC9-6324-7A7C-5A57DA1EA07C}"/>
              </a:ext>
            </a:extLst>
          </p:cNvPr>
          <p:cNvSpPr>
            <a:spLocks noGrp="1"/>
          </p:cNvSpPr>
          <p:nvPr>
            <p:ph type="title"/>
          </p:nvPr>
        </p:nvSpPr>
        <p:spPr>
          <a:xfrm>
            <a:off x="304800" y="167147"/>
            <a:ext cx="10515600" cy="715655"/>
          </a:xfrm>
        </p:spPr>
        <p:txBody>
          <a:bodyPr>
            <a:normAutofit/>
          </a:bodyPr>
          <a:lstStyle/>
          <a:p>
            <a:r>
              <a:rPr lang="en-US" sz="4000" dirty="0">
                <a:effectLst>
                  <a:outerShdw blurRad="38100" dist="38100" dir="2700000" algn="tl">
                    <a:srgbClr val="000000">
                      <a:alpha val="43137"/>
                    </a:srgbClr>
                  </a:outerShdw>
                </a:effectLst>
              </a:rPr>
              <a:t>NERIS Data Privacy</a:t>
            </a:r>
          </a:p>
        </p:txBody>
      </p:sp>
      <p:sp>
        <p:nvSpPr>
          <p:cNvPr id="5" name="Content Placeholder 2">
            <a:extLst>
              <a:ext uri="{FF2B5EF4-FFF2-40B4-BE49-F238E27FC236}">
                <a16:creationId xmlns:a16="http://schemas.microsoft.com/office/drawing/2014/main" id="{39309DE7-F118-1D9C-B97C-4510AC35D820}"/>
              </a:ext>
            </a:extLst>
          </p:cNvPr>
          <p:cNvSpPr txBox="1">
            <a:spLocks/>
          </p:cNvSpPr>
          <p:nvPr/>
        </p:nvSpPr>
        <p:spPr>
          <a:xfrm>
            <a:off x="304800" y="1189703"/>
            <a:ext cx="11887200" cy="47854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70AD47"/>
                </a:solidFill>
                <a:effectLst/>
                <a:uLnTx/>
                <a:uFillTx/>
                <a:latin typeface="Open Sans" pitchFamily="2" charset="0"/>
                <a:ea typeface="Open Sans" pitchFamily="2" charset="0"/>
                <a:cs typeface="Open Sans" pitchFamily="2" charset="0"/>
              </a:rPr>
              <a:t>Incident Data Privacy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NERIS Incident Data has undergone a privacy </a:t>
            </a:r>
            <a:r>
              <a:rPr lang="en-US" sz="1800" dirty="0">
                <a:solidFill>
                  <a:prstClr val="black"/>
                </a:solidFill>
              </a:rPr>
              <a:t>threshold</a:t>
            </a: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 assessment and has been determined </a:t>
            </a:r>
            <a:r>
              <a:rPr kumimoji="0" lang="en-US" sz="1800" b="1" i="0" u="sng"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not to contain SPII.</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What is PII?</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Personally Identifiable Information; Information that can be used to distinguish or trace an individual’s identity, either alone or when combined with other information that is linked or linkable to a specific individual.</a:t>
            </a:r>
            <a:b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b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What is SPII?</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Sensitive Personally Identifiable Information; like Social Security, Credit Card, Medical Records, etc. that could cause serious harm if disclosed without authorization.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Fire Department - Data Entry Responsibility: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Free text fields in incidents should not have SPII or PII information entered.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If</a:t>
            </a:r>
            <a:r>
              <a:rPr lang="en-US" sz="1800" dirty="0">
                <a:solidFill>
                  <a:prstClr val="black"/>
                </a:solidFill>
              </a:rPr>
              <a:t> PII or SPII is entered into an open text field</a:t>
            </a: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 NERIS automatically scans, identifies, and redacts such data/information. </a:t>
            </a:r>
          </a:p>
        </p:txBody>
      </p:sp>
    </p:spTree>
    <p:extLst>
      <p:ext uri="{BB962C8B-B14F-4D97-AF65-F5344CB8AC3E}">
        <p14:creationId xmlns:p14="http://schemas.microsoft.com/office/powerpoint/2010/main" val="1490173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90457-4748-5B34-B2D6-937103EFD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E6926-C711-E1C4-B69F-8DF09421B6C9}"/>
              </a:ext>
            </a:extLst>
          </p:cNvPr>
          <p:cNvSpPr>
            <a:spLocks noGrp="1"/>
          </p:cNvSpPr>
          <p:nvPr>
            <p:ph type="title"/>
          </p:nvPr>
        </p:nvSpPr>
        <p:spPr>
          <a:xfrm>
            <a:off x="280528" y="248927"/>
            <a:ext cx="10515600" cy="744132"/>
          </a:xfrm>
        </p:spPr>
        <p:txBody>
          <a:bodyPr>
            <a:normAutofit/>
          </a:bodyPr>
          <a:lstStyle/>
          <a:p>
            <a:r>
              <a:rPr lang="en-US" dirty="0">
                <a:effectLst>
                  <a:outerShdw blurRad="38100" dist="38100" dir="2700000" algn="tl">
                    <a:srgbClr val="000000">
                      <a:alpha val="43137"/>
                    </a:srgbClr>
                  </a:outerShdw>
                </a:effectLst>
              </a:rPr>
              <a:t>NERIS Secure By Design</a:t>
            </a:r>
          </a:p>
        </p:txBody>
      </p:sp>
      <p:sp>
        <p:nvSpPr>
          <p:cNvPr id="3" name="Content Placeholder 2">
            <a:extLst>
              <a:ext uri="{FF2B5EF4-FFF2-40B4-BE49-F238E27FC236}">
                <a16:creationId xmlns:a16="http://schemas.microsoft.com/office/drawing/2014/main" id="{2D847897-5AD2-AC0B-2601-A45FE6D0F017}"/>
              </a:ext>
            </a:extLst>
          </p:cNvPr>
          <p:cNvSpPr>
            <a:spLocks noGrp="1"/>
          </p:cNvSpPr>
          <p:nvPr>
            <p:ph idx="1"/>
          </p:nvPr>
        </p:nvSpPr>
        <p:spPr>
          <a:xfrm>
            <a:off x="206476" y="1091381"/>
            <a:ext cx="11818375" cy="4653439"/>
          </a:xfrm>
        </p:spPr>
        <p:txBody>
          <a:bodyPr>
            <a:normAutofit fontScale="77500" lnSpcReduction="20000"/>
          </a:bodyPr>
          <a:lstStyle/>
          <a:p>
            <a:pPr marL="0" indent="0">
              <a:lnSpc>
                <a:spcPct val="120000"/>
              </a:lnSpc>
              <a:buNone/>
            </a:pPr>
            <a:r>
              <a:rPr lang="en-US" sz="3000" b="1" dirty="0">
                <a:solidFill>
                  <a:schemeClr val="accent6"/>
                </a:solidFill>
              </a:rPr>
              <a:t>Authorization - Access Control</a:t>
            </a:r>
          </a:p>
          <a:p>
            <a:pPr marL="0" indent="0">
              <a:lnSpc>
                <a:spcPct val="120000"/>
              </a:lnSpc>
              <a:buNone/>
            </a:pPr>
            <a:endParaRPr lang="en-US" sz="1800" b="1" i="0" dirty="0">
              <a:solidFill>
                <a:schemeClr val="accent6"/>
              </a:solidFill>
              <a:effectLst/>
            </a:endParaRPr>
          </a:p>
          <a:p>
            <a:pPr>
              <a:lnSpc>
                <a:spcPct val="120000"/>
              </a:lnSpc>
              <a:buFont typeface="Wingdings" panose="05000000000000000000" pitchFamily="2" charset="2"/>
              <a:buChar char="ü"/>
            </a:pPr>
            <a:r>
              <a:rPr lang="en-US" sz="2400" b="0" i="0" dirty="0">
                <a:solidFill>
                  <a:srgbClr val="292A2E"/>
                </a:solidFill>
                <a:effectLst/>
              </a:rPr>
              <a:t> Each entity (or fire department) is responsible for managing access to its data within NERIS.</a:t>
            </a:r>
          </a:p>
          <a:p>
            <a:pPr>
              <a:lnSpc>
                <a:spcPct val="120000"/>
              </a:lnSpc>
              <a:buFont typeface="Wingdings" panose="05000000000000000000" pitchFamily="2" charset="2"/>
              <a:buChar char="ü"/>
            </a:pPr>
            <a:r>
              <a:rPr lang="en-US" sz="2400" b="0" i="0" dirty="0">
                <a:solidFill>
                  <a:srgbClr val="292A2E"/>
                </a:solidFill>
                <a:effectLst/>
              </a:rPr>
              <a:t>A single User may be affiliated with multiple entities and therefore provided access and assigned roles in multiple entities/departments within NERIS.</a:t>
            </a:r>
          </a:p>
          <a:p>
            <a:pPr>
              <a:lnSpc>
                <a:spcPct val="120000"/>
              </a:lnSpc>
              <a:buFont typeface="Wingdings" panose="05000000000000000000" pitchFamily="2" charset="2"/>
              <a:buChar char="ü"/>
            </a:pPr>
            <a:r>
              <a:rPr lang="en-US" sz="2400" dirty="0">
                <a:solidFill>
                  <a:srgbClr val="292A2E"/>
                </a:solidFill>
              </a:rPr>
              <a:t> </a:t>
            </a:r>
            <a:r>
              <a:rPr lang="en-US" sz="2400" b="0" i="0" dirty="0">
                <a:solidFill>
                  <a:srgbClr val="292A2E"/>
                </a:solidFill>
                <a:effectLst/>
              </a:rPr>
              <a:t>An initial entity </a:t>
            </a:r>
            <a:r>
              <a:rPr lang="en-US" sz="2400" b="1" i="0" dirty="0">
                <a:solidFill>
                  <a:srgbClr val="292A2E"/>
                </a:solidFill>
                <a:effectLst/>
              </a:rPr>
              <a:t>admin</a:t>
            </a:r>
            <a:r>
              <a:rPr lang="en-US" sz="2400" b="0" i="0" dirty="0">
                <a:solidFill>
                  <a:srgbClr val="292A2E"/>
                </a:solidFill>
                <a:effectLst/>
              </a:rPr>
              <a:t> will be verified by the NERIS team during onboarding. </a:t>
            </a:r>
          </a:p>
          <a:p>
            <a:pPr>
              <a:lnSpc>
                <a:spcPct val="120000"/>
              </a:lnSpc>
              <a:buFont typeface="Wingdings" panose="05000000000000000000" pitchFamily="2" charset="2"/>
              <a:buChar char="ü"/>
            </a:pPr>
            <a:r>
              <a:rPr lang="en-US" sz="2400" b="0" i="0" dirty="0">
                <a:solidFill>
                  <a:srgbClr val="292A2E"/>
                </a:solidFill>
                <a:effectLst/>
              </a:rPr>
              <a:t>The entity </a:t>
            </a:r>
            <a:r>
              <a:rPr lang="en-US" sz="2400" b="1" i="0" dirty="0">
                <a:solidFill>
                  <a:srgbClr val="292A2E"/>
                </a:solidFill>
                <a:effectLst/>
              </a:rPr>
              <a:t>admin</a:t>
            </a:r>
            <a:r>
              <a:rPr lang="en-US" sz="2400" b="0" i="0" dirty="0">
                <a:solidFill>
                  <a:srgbClr val="292A2E"/>
                </a:solidFill>
                <a:effectLst/>
              </a:rPr>
              <a:t> can invite users, assign roles, and manage permissions as described below:</a:t>
            </a:r>
          </a:p>
          <a:p>
            <a:pPr marL="0" indent="0">
              <a:lnSpc>
                <a:spcPct val="120000"/>
              </a:lnSpc>
              <a:buNone/>
            </a:pPr>
            <a:endParaRPr lang="en-US" sz="2400" b="0" i="0" dirty="0">
              <a:solidFill>
                <a:srgbClr val="292A2E"/>
              </a:solidFill>
              <a:effectLst/>
            </a:endParaRPr>
          </a:p>
          <a:p>
            <a:pPr algn="l">
              <a:lnSpc>
                <a:spcPct val="120000"/>
              </a:lnSpc>
              <a:spcBef>
                <a:spcPts val="750"/>
              </a:spcBef>
              <a:spcAft>
                <a:spcPts val="600"/>
              </a:spcAft>
              <a:buFont typeface="Arial" panose="020B0604020202020204" pitchFamily="34" charset="0"/>
              <a:buChar char="•"/>
            </a:pPr>
            <a:r>
              <a:rPr lang="en-US" sz="2000" b="1" i="0" dirty="0">
                <a:solidFill>
                  <a:srgbClr val="292A2E"/>
                </a:solidFill>
                <a:effectLst/>
              </a:rPr>
              <a:t>Entity User</a:t>
            </a:r>
            <a:r>
              <a:rPr lang="en-US" sz="2000" b="0" i="0" dirty="0">
                <a:solidFill>
                  <a:srgbClr val="292A2E"/>
                </a:solidFill>
                <a:effectLst/>
              </a:rPr>
              <a:t>: Submits and views incident data, modifies personal attributes, and interacts with system features.</a:t>
            </a:r>
          </a:p>
          <a:p>
            <a:pPr>
              <a:lnSpc>
                <a:spcPct val="120000"/>
              </a:lnSpc>
              <a:spcBef>
                <a:spcPts val="750"/>
              </a:spcBef>
              <a:spcAft>
                <a:spcPts val="600"/>
              </a:spcAft>
            </a:pPr>
            <a:r>
              <a:rPr lang="en-US" sz="2000" b="1" i="0" dirty="0">
                <a:solidFill>
                  <a:srgbClr val="292A2E"/>
                </a:solidFill>
                <a:effectLst/>
              </a:rPr>
              <a:t>Entity Superuser</a:t>
            </a:r>
            <a:r>
              <a:rPr lang="en-US" sz="2000" b="0" i="0" dirty="0">
                <a:solidFill>
                  <a:srgbClr val="292A2E"/>
                </a:solidFill>
                <a:effectLst/>
              </a:rPr>
              <a:t>: Everything a user can do plus can edit/approve incident data.</a:t>
            </a:r>
          </a:p>
          <a:p>
            <a:pPr>
              <a:lnSpc>
                <a:spcPct val="120000"/>
              </a:lnSpc>
              <a:spcBef>
                <a:spcPts val="750"/>
              </a:spcBef>
              <a:spcAft>
                <a:spcPts val="600"/>
              </a:spcAft>
            </a:pPr>
            <a:r>
              <a:rPr lang="en-US" sz="2000" b="1" i="0" dirty="0">
                <a:solidFill>
                  <a:srgbClr val="292A2E"/>
                </a:solidFill>
                <a:effectLst/>
              </a:rPr>
              <a:t>Entity Admin</a:t>
            </a:r>
            <a:r>
              <a:rPr lang="en-US" sz="2000" b="0" i="0" dirty="0">
                <a:solidFill>
                  <a:srgbClr val="292A2E"/>
                </a:solidFill>
                <a:effectLst/>
              </a:rPr>
              <a:t>: Everything a superuser can do </a:t>
            </a:r>
            <a:r>
              <a:rPr lang="en-US" sz="2000" dirty="0">
                <a:solidFill>
                  <a:srgbClr val="292A2E"/>
                </a:solidFill>
              </a:rPr>
              <a:t>PLUS</a:t>
            </a:r>
            <a:r>
              <a:rPr lang="en-US" sz="2000" b="0" i="0" dirty="0">
                <a:solidFill>
                  <a:srgbClr val="292A2E"/>
                </a:solidFill>
                <a:effectLst/>
              </a:rPr>
              <a:t> responsible for approving user roles, managing entity attributes, approving 3</a:t>
            </a:r>
            <a:r>
              <a:rPr lang="en-US" sz="2000" b="0" i="0" baseline="30000" dirty="0">
                <a:solidFill>
                  <a:srgbClr val="292A2E"/>
                </a:solidFill>
                <a:effectLst/>
              </a:rPr>
              <a:t>rd</a:t>
            </a:r>
            <a:r>
              <a:rPr lang="en-US" sz="2000" b="0" i="0" dirty="0">
                <a:solidFill>
                  <a:srgbClr val="292A2E"/>
                </a:solidFill>
                <a:effectLst/>
              </a:rPr>
              <a:t> party software integrations</a:t>
            </a:r>
            <a:r>
              <a:rPr lang="en-US" sz="2000" dirty="0">
                <a:solidFill>
                  <a:srgbClr val="292A2E"/>
                </a:solidFill>
              </a:rPr>
              <a:t>, </a:t>
            </a:r>
            <a:r>
              <a:rPr lang="en-US" sz="2000" b="0" i="0" dirty="0">
                <a:solidFill>
                  <a:srgbClr val="292A2E"/>
                </a:solidFill>
                <a:effectLst/>
              </a:rPr>
              <a:t>and ensuring secure data handling.</a:t>
            </a:r>
          </a:p>
        </p:txBody>
      </p:sp>
    </p:spTree>
    <p:extLst>
      <p:ext uri="{BB962C8B-B14F-4D97-AF65-F5344CB8AC3E}">
        <p14:creationId xmlns:p14="http://schemas.microsoft.com/office/powerpoint/2010/main" val="2310542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484-4A6E-EB89-4FD8-AA7E782FF13E}"/>
              </a:ext>
            </a:extLst>
          </p:cNvPr>
          <p:cNvSpPr>
            <a:spLocks noGrp="1"/>
          </p:cNvSpPr>
          <p:nvPr>
            <p:ph type="ctrTitle"/>
          </p:nvPr>
        </p:nvSpPr>
        <p:spPr/>
        <p:txBody>
          <a:bodyPr>
            <a:normAutofit/>
          </a:bodyPr>
          <a:lstStyle/>
          <a:p>
            <a:r>
              <a:rPr lang="en-US" dirty="0"/>
              <a:t>NFIRS to NERIS</a:t>
            </a:r>
            <a:br>
              <a:rPr lang="en-US" dirty="0"/>
            </a:br>
            <a:r>
              <a:rPr lang="en-US" dirty="0"/>
              <a:t>Transition </a:t>
            </a:r>
          </a:p>
        </p:txBody>
      </p:sp>
    </p:spTree>
    <p:extLst>
      <p:ext uri="{BB962C8B-B14F-4D97-AF65-F5344CB8AC3E}">
        <p14:creationId xmlns:p14="http://schemas.microsoft.com/office/powerpoint/2010/main" val="4034875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04B4CE-1D3F-4C2C-56DE-39463D1C70F7}"/>
              </a:ext>
            </a:extLst>
          </p:cNvPr>
          <p:cNvSpPr>
            <a:spLocks noGrp="1"/>
          </p:cNvSpPr>
          <p:nvPr>
            <p:ph type="title"/>
          </p:nvPr>
        </p:nvSpPr>
        <p:spPr>
          <a:xfrm>
            <a:off x="452719" y="-73206"/>
            <a:ext cx="10515600" cy="1325563"/>
          </a:xfrm>
        </p:spPr>
        <p:txBody>
          <a:bodyPr/>
          <a:lstStyle/>
          <a:p>
            <a:r>
              <a:rPr lang="en-US" dirty="0"/>
              <a:t>NFIRS Transition Basics</a:t>
            </a:r>
          </a:p>
        </p:txBody>
      </p:sp>
      <p:sp>
        <p:nvSpPr>
          <p:cNvPr id="5" name="Content Placeholder 4">
            <a:extLst>
              <a:ext uri="{FF2B5EF4-FFF2-40B4-BE49-F238E27FC236}">
                <a16:creationId xmlns:a16="http://schemas.microsoft.com/office/drawing/2014/main" id="{222BFD67-FC14-5ADA-159F-DD179FCFF633}"/>
              </a:ext>
            </a:extLst>
          </p:cNvPr>
          <p:cNvSpPr>
            <a:spLocks noGrp="1"/>
          </p:cNvSpPr>
          <p:nvPr>
            <p:ph idx="1"/>
          </p:nvPr>
        </p:nvSpPr>
        <p:spPr>
          <a:xfrm>
            <a:off x="748553" y="1183342"/>
            <a:ext cx="10968317" cy="4814046"/>
          </a:xfrm>
        </p:spPr>
        <p:txBody>
          <a:bodyPr>
            <a:normAutofit fontScale="92500"/>
          </a:bodyPr>
          <a:lstStyle/>
          <a:p>
            <a:r>
              <a:rPr lang="en-US" b="1" dirty="0"/>
              <a:t>NFIRS</a:t>
            </a:r>
          </a:p>
          <a:p>
            <a:pPr lvl="1"/>
            <a:r>
              <a:rPr lang="en-US" dirty="0"/>
              <a:t>Planned for sunset and decommissioning in early 2026.</a:t>
            </a:r>
            <a:br>
              <a:rPr lang="en-US" dirty="0"/>
            </a:br>
            <a:endParaRPr lang="en-US" dirty="0"/>
          </a:p>
          <a:p>
            <a:r>
              <a:rPr lang="en-US" b="1" dirty="0"/>
              <a:t>NFIRS Public Data Release (PDR) on </a:t>
            </a:r>
            <a:r>
              <a:rPr lang="en-US" b="1" dirty="0" err="1"/>
              <a:t>OpenFEMA</a:t>
            </a:r>
            <a:endParaRPr lang="en-US" b="1" dirty="0"/>
          </a:p>
          <a:p>
            <a:pPr lvl="1"/>
            <a:r>
              <a:rPr lang="en-US" dirty="0"/>
              <a:t>Cleaned and processed annual, national data set made publicly available. </a:t>
            </a:r>
          </a:p>
          <a:p>
            <a:pPr lvl="1"/>
            <a:r>
              <a:rPr lang="en-US" dirty="0"/>
              <a:t>Not full, raw data.</a:t>
            </a:r>
          </a:p>
          <a:p>
            <a:pPr lvl="1"/>
            <a:r>
              <a:rPr lang="en-US" dirty="0"/>
              <a:t>Data currently available for 1980-2023.</a:t>
            </a:r>
          </a:p>
          <a:p>
            <a:pPr lvl="1"/>
            <a:r>
              <a:rPr lang="en-US" dirty="0"/>
              <a:t>Data for 2024 and 2025 will be packaged and released on </a:t>
            </a:r>
            <a:r>
              <a:rPr lang="en-US" dirty="0" err="1"/>
              <a:t>OpenFEMA</a:t>
            </a:r>
            <a:endParaRPr lang="en-US" dirty="0"/>
          </a:p>
          <a:p>
            <a:pPr lvl="1"/>
            <a:r>
              <a:rPr lang="en-US" dirty="0"/>
              <a:t>Link: </a:t>
            </a:r>
            <a:r>
              <a:rPr lang="en-US" dirty="0">
                <a:hlinkClick r:id="rId2"/>
              </a:rPr>
              <a:t>https://www.fema.gov/about/openfema/data-sets/fema-usfa-nfirs-annual-data</a:t>
            </a:r>
            <a:r>
              <a:rPr lang="en-US" dirty="0"/>
              <a:t> </a:t>
            </a:r>
          </a:p>
          <a:p>
            <a:pPr marL="457063" lvl="1" indent="0">
              <a:buNone/>
            </a:pPr>
            <a:endParaRPr lang="en-US" dirty="0"/>
          </a:p>
          <a:p>
            <a:r>
              <a:rPr lang="en-US" b="1" dirty="0"/>
              <a:t>NERIS will not consume or connect with historical NFIRS data</a:t>
            </a:r>
          </a:p>
        </p:txBody>
      </p:sp>
    </p:spTree>
    <p:extLst>
      <p:ext uri="{BB962C8B-B14F-4D97-AF65-F5344CB8AC3E}">
        <p14:creationId xmlns:p14="http://schemas.microsoft.com/office/powerpoint/2010/main" val="1042838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83650-FA98-B52A-4A0B-FC3690E74A03}"/>
              </a:ext>
            </a:extLst>
          </p:cNvPr>
          <p:cNvSpPr>
            <a:spLocks noGrp="1"/>
          </p:cNvSpPr>
          <p:nvPr>
            <p:ph type="title"/>
          </p:nvPr>
        </p:nvSpPr>
        <p:spPr>
          <a:xfrm>
            <a:off x="178905" y="203384"/>
            <a:ext cx="8974927" cy="771603"/>
          </a:xfrm>
        </p:spPr>
        <p:txBody>
          <a:bodyPr>
            <a:normAutofit fontScale="90000"/>
          </a:bodyPr>
          <a:lstStyle/>
          <a:p>
            <a:r>
              <a:rPr lang="en-US" dirty="0"/>
              <a:t>Tentative NFIRS Sunset Timeline</a:t>
            </a:r>
          </a:p>
        </p:txBody>
      </p:sp>
      <p:sp>
        <p:nvSpPr>
          <p:cNvPr id="3" name="Content Placeholder 2">
            <a:extLst>
              <a:ext uri="{FF2B5EF4-FFF2-40B4-BE49-F238E27FC236}">
                <a16:creationId xmlns:a16="http://schemas.microsoft.com/office/drawing/2014/main" id="{C42B8F16-8460-23A7-1D20-32FE31EAE5E9}"/>
              </a:ext>
            </a:extLst>
          </p:cNvPr>
          <p:cNvSpPr>
            <a:spLocks noGrp="1"/>
          </p:cNvSpPr>
          <p:nvPr>
            <p:ph idx="1"/>
          </p:nvPr>
        </p:nvSpPr>
        <p:spPr>
          <a:xfrm>
            <a:off x="838201" y="1384384"/>
            <a:ext cx="10515600" cy="4643191"/>
          </a:xfrm>
        </p:spPr>
        <p:txBody>
          <a:bodyPr>
            <a:normAutofit fontScale="85000" lnSpcReduction="20000"/>
          </a:bodyPr>
          <a:lstStyle/>
          <a:p>
            <a:pPr>
              <a:lnSpc>
                <a:spcPct val="110000"/>
              </a:lnSpc>
            </a:pPr>
            <a:r>
              <a:rPr lang="en-US" b="1" dirty="0"/>
              <a:t>CY2025 will be a hybrid reporting year.</a:t>
            </a:r>
          </a:p>
          <a:p>
            <a:pPr lvl="1">
              <a:lnSpc>
                <a:spcPct val="110000"/>
              </a:lnSpc>
            </a:pPr>
            <a:r>
              <a:rPr lang="en-US" dirty="0"/>
              <a:t>Once a fire department onboards onto NERIS and starts reporting incidents, they do not also have to submit to NFIRS in CY2025.</a:t>
            </a:r>
            <a:br>
              <a:rPr lang="en-US" dirty="0"/>
            </a:br>
            <a:endParaRPr lang="en-US" dirty="0"/>
          </a:p>
          <a:p>
            <a:pPr>
              <a:lnSpc>
                <a:spcPct val="110000"/>
              </a:lnSpc>
            </a:pPr>
            <a:r>
              <a:rPr lang="en-US" b="1" dirty="0"/>
              <a:t>CY2025 incidents can be submitted to either NFIRS or NERIS depending when a department onboards.</a:t>
            </a:r>
          </a:p>
          <a:p>
            <a:pPr lvl="1">
              <a:lnSpc>
                <a:spcPct val="110000"/>
              </a:lnSpc>
            </a:pPr>
            <a:r>
              <a:rPr lang="en-US" dirty="0"/>
              <a:t>January 15, 2026 – End date for CY25 Incidents to be submitted into NFIRS</a:t>
            </a:r>
          </a:p>
          <a:p>
            <a:pPr lvl="1">
              <a:lnSpc>
                <a:spcPct val="110000"/>
              </a:lnSpc>
            </a:pPr>
            <a:r>
              <a:rPr lang="en-US" dirty="0"/>
              <a:t>January 31, 2026 – End date for edits/modifications for CY25 incident records in NFIRS</a:t>
            </a:r>
            <a:br>
              <a:rPr lang="en-US" dirty="0"/>
            </a:br>
            <a:endParaRPr lang="en-US" dirty="0"/>
          </a:p>
          <a:p>
            <a:pPr>
              <a:lnSpc>
                <a:spcPct val="110000"/>
              </a:lnSpc>
            </a:pPr>
            <a:r>
              <a:rPr lang="en-US" b="1" dirty="0"/>
              <a:t>CY2026 incident reporting.</a:t>
            </a:r>
          </a:p>
          <a:p>
            <a:pPr lvl="1">
              <a:lnSpc>
                <a:spcPct val="110000"/>
              </a:lnSpc>
            </a:pPr>
            <a:r>
              <a:rPr lang="en-US" dirty="0"/>
              <a:t>Starting January 1, 2026 incident data submission exclusively in NERIS</a:t>
            </a:r>
          </a:p>
          <a:p>
            <a:pPr lvl="1">
              <a:lnSpc>
                <a:spcPct val="110000"/>
              </a:lnSpc>
            </a:pPr>
            <a:r>
              <a:rPr lang="en-US" dirty="0"/>
              <a:t>No CY2026 incidents will be submitted into NFIRS</a:t>
            </a:r>
          </a:p>
        </p:txBody>
      </p:sp>
      <p:sp>
        <p:nvSpPr>
          <p:cNvPr id="4" name="TextBox 3">
            <a:extLst>
              <a:ext uri="{FF2B5EF4-FFF2-40B4-BE49-F238E27FC236}">
                <a16:creationId xmlns:a16="http://schemas.microsoft.com/office/drawing/2014/main" id="{57EF473D-658A-652A-503E-7ADC621E7585}"/>
              </a:ext>
            </a:extLst>
          </p:cNvPr>
          <p:cNvSpPr txBox="1"/>
          <p:nvPr/>
        </p:nvSpPr>
        <p:spPr>
          <a:xfrm>
            <a:off x="178905" y="6363942"/>
            <a:ext cx="7305261" cy="369332"/>
          </a:xfrm>
          <a:prstGeom prst="rect">
            <a:avLst/>
          </a:prstGeom>
          <a:noFill/>
        </p:spPr>
        <p:txBody>
          <a:bodyPr wrap="square" rtlCol="0">
            <a:spAutoFit/>
          </a:bodyPr>
          <a:lstStyle/>
          <a:p>
            <a:r>
              <a:rPr lang="en-US" dirty="0">
                <a:solidFill>
                  <a:schemeClr val="bg1"/>
                </a:solidFill>
              </a:rPr>
              <a:t>*Dates and timeline are subject to change.</a:t>
            </a:r>
          </a:p>
        </p:txBody>
      </p:sp>
    </p:spTree>
    <p:extLst>
      <p:ext uri="{BB962C8B-B14F-4D97-AF65-F5344CB8AC3E}">
        <p14:creationId xmlns:p14="http://schemas.microsoft.com/office/powerpoint/2010/main" val="3682722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742951" y="192085"/>
            <a:ext cx="10515600" cy="859968"/>
          </a:xfrm>
        </p:spPr>
        <p:txBody>
          <a:bodyPr>
            <a:normAutofit/>
          </a:bodyPr>
          <a:lstStyle/>
          <a:p>
            <a:r>
              <a:rPr lang="en-US" dirty="0">
                <a:effectLst>
                  <a:outerShdw blurRad="38100" dist="38100" dir="2700000" algn="tl">
                    <a:srgbClr val="000000">
                      <a:alpha val="43137"/>
                    </a:srgbClr>
                  </a:outerShdw>
                </a:effectLst>
              </a:rPr>
              <a:t>NFIRS Data Ownership</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742951" y="1725241"/>
            <a:ext cx="10515600" cy="3623507"/>
          </a:xfrm>
        </p:spPr>
        <p:txBody>
          <a:bodyPr>
            <a:normAutofit fontScale="85000" lnSpcReduction="10000"/>
          </a:bodyPr>
          <a:lstStyle/>
          <a:p>
            <a:pPr>
              <a:lnSpc>
                <a:spcPct val="120000"/>
              </a:lnSpc>
            </a:pPr>
            <a:r>
              <a:rPr lang="en-US" sz="2800" b="0" dirty="0">
                <a:solidFill>
                  <a:srgbClr val="292A2E"/>
                </a:solidFill>
                <a:effectLst/>
              </a:rPr>
              <a:t>Entities contributing data to NFIRS </a:t>
            </a:r>
            <a:r>
              <a:rPr lang="en-US" sz="2800" b="1" dirty="0">
                <a:solidFill>
                  <a:srgbClr val="292A2E"/>
                </a:solidFill>
                <a:effectLst/>
              </a:rPr>
              <a:t>retain ownership </a:t>
            </a:r>
            <a:r>
              <a:rPr lang="en-US" sz="2800" b="0" dirty="0">
                <a:solidFill>
                  <a:srgbClr val="292A2E"/>
                </a:solidFill>
                <a:effectLst/>
              </a:rPr>
              <a:t>of their data.</a:t>
            </a:r>
          </a:p>
          <a:p>
            <a:pPr>
              <a:lnSpc>
                <a:spcPct val="120000"/>
              </a:lnSpc>
            </a:pPr>
            <a:r>
              <a:rPr lang="en-US" sz="2800" b="1" dirty="0">
                <a:solidFill>
                  <a:srgbClr val="292A2E"/>
                </a:solidFill>
              </a:rPr>
              <a:t>NFIRS is not authorized to serve as an entity’s system of record </a:t>
            </a:r>
            <a:r>
              <a:rPr lang="en-US" sz="2800" dirty="0">
                <a:solidFill>
                  <a:srgbClr val="292A2E"/>
                </a:solidFill>
              </a:rPr>
              <a:t>in fulfilling their local jurisdiction’s records retention or storage solution. </a:t>
            </a:r>
            <a:br>
              <a:rPr lang="en-US" sz="2800" dirty="0">
                <a:solidFill>
                  <a:srgbClr val="292A2E"/>
                </a:solidFill>
              </a:rPr>
            </a:br>
            <a:endParaRPr lang="en-US" sz="1200" b="0" i="0" u="none" strike="noStrike" baseline="0" dirty="0"/>
          </a:p>
          <a:p>
            <a:pPr marL="0" indent="0" algn="l">
              <a:lnSpc>
                <a:spcPct val="120000"/>
              </a:lnSpc>
              <a:buNone/>
            </a:pPr>
            <a:r>
              <a:rPr lang="en-US" sz="2000" b="0" i="0" u="none" strike="noStrike" baseline="0" dirty="0"/>
              <a:t>“</a:t>
            </a:r>
            <a:r>
              <a:rPr lang="en-US" sz="2000" b="1" i="1" u="sng" strike="noStrike" baseline="0" dirty="0"/>
              <a:t>The data collected and input into NFIRS by the local fire departments and states belongs the specific users</a:t>
            </a:r>
            <a:r>
              <a:rPr lang="en-US" sz="2000" b="0" i="0" u="none" strike="noStrike" baseline="0" dirty="0"/>
              <a:t>; FEMA/USFA does not have access to this information other than those staff who maintain the system. </a:t>
            </a:r>
            <a:r>
              <a:rPr lang="en-US" sz="2000" strike="noStrike" baseline="0" dirty="0"/>
              <a:t>Therefore, historical data including PII are kept indefinitely for use in longitudinal analyses </a:t>
            </a:r>
            <a:r>
              <a:rPr lang="en-US" sz="2000" b="1" i="1" u="sng" strike="noStrike" baseline="0" dirty="0"/>
              <a:t>by those fire departments that own the data</a:t>
            </a:r>
            <a:r>
              <a:rPr lang="en-US" sz="2000" b="0" i="1" u="sng" strike="noStrike" baseline="0" dirty="0"/>
              <a:t>.</a:t>
            </a:r>
            <a:r>
              <a:rPr lang="en-US" sz="2000" b="0" i="0" u="none" strike="noStrike" baseline="0" dirty="0"/>
              <a:t>” </a:t>
            </a:r>
            <a:endParaRPr lang="en-US" sz="2000" dirty="0"/>
          </a:p>
          <a:p>
            <a:pPr marL="0" indent="0">
              <a:buNone/>
            </a:pPr>
            <a:r>
              <a:rPr lang="en-US" sz="2000" b="0" i="1" u="none" strike="noStrike" baseline="0" dirty="0"/>
              <a:t>Privacy Impact Assessment for the National Fire Incident Reporting Syste</a:t>
            </a:r>
            <a:r>
              <a:rPr lang="en-US" sz="2000" i="1" dirty="0"/>
              <a:t>m (NFIRS)</a:t>
            </a:r>
          </a:p>
          <a:p>
            <a:pPr marL="0" indent="0">
              <a:buNone/>
            </a:pPr>
            <a:r>
              <a:rPr lang="en-US" sz="2000" b="0" i="1" u="none" strike="noStrike" baseline="0" dirty="0"/>
              <a:t>DHS/FEMA/PIA-044 </a:t>
            </a:r>
            <a:endParaRPr lang="en-US" sz="2000" i="1" dirty="0"/>
          </a:p>
        </p:txBody>
      </p:sp>
    </p:spTree>
    <p:extLst>
      <p:ext uri="{BB962C8B-B14F-4D97-AF65-F5344CB8AC3E}">
        <p14:creationId xmlns:p14="http://schemas.microsoft.com/office/powerpoint/2010/main" val="273034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84A1F-25D6-CCE7-7BC9-6ABD2693E555}"/>
              </a:ext>
            </a:extLst>
          </p:cNvPr>
          <p:cNvSpPr/>
          <p:nvPr/>
        </p:nvSpPr>
        <p:spPr>
          <a:xfrm>
            <a:off x="0" y="0"/>
            <a:ext cx="6489289" cy="6857998"/>
          </a:xfrm>
          <a:prstGeom prst="rect">
            <a:avLst/>
          </a:prstGeom>
          <a:solidFill>
            <a:srgbClr val="242F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F07B6A-D957-0632-7EC7-2762DCCBDF24}"/>
              </a:ext>
            </a:extLst>
          </p:cNvPr>
          <p:cNvSpPr/>
          <p:nvPr/>
        </p:nvSpPr>
        <p:spPr>
          <a:xfrm>
            <a:off x="8529485" y="0"/>
            <a:ext cx="3662515" cy="3420049"/>
          </a:xfrm>
          <a:prstGeom prst="rect">
            <a:avLst/>
          </a:prstGeom>
          <a:solidFill>
            <a:srgbClr val="95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9">
            <a:extLst>
              <a:ext uri="{FF2B5EF4-FFF2-40B4-BE49-F238E27FC236}">
                <a16:creationId xmlns:a16="http://schemas.microsoft.com/office/drawing/2014/main" id="{5C729BF9-D20B-5D4B-F708-A2E592493BE3}"/>
              </a:ext>
            </a:extLst>
          </p:cNvPr>
          <p:cNvGrpSpPr/>
          <p:nvPr/>
        </p:nvGrpSpPr>
        <p:grpSpPr>
          <a:xfrm>
            <a:off x="352339" y="173524"/>
            <a:ext cx="11487319" cy="6417347"/>
            <a:chOff x="0" y="-38100"/>
            <a:chExt cx="4274726" cy="2205567"/>
          </a:xfrm>
        </p:grpSpPr>
        <p:sp>
          <p:nvSpPr>
            <p:cNvPr id="5" name="Freeform 10">
              <a:extLst>
                <a:ext uri="{FF2B5EF4-FFF2-40B4-BE49-F238E27FC236}">
                  <a16:creationId xmlns:a16="http://schemas.microsoft.com/office/drawing/2014/main" id="{9540EC9E-195F-566D-7421-B66803F30E55}"/>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lnTo>
                    <a:pt x="0" y="0"/>
                  </a:lnTo>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11">
              <a:extLst>
                <a:ext uri="{FF2B5EF4-FFF2-40B4-BE49-F238E27FC236}">
                  <a16:creationId xmlns:a16="http://schemas.microsoft.com/office/drawing/2014/main" id="{22B653D9-B9B4-5779-BD65-EA8E47E9FD26}"/>
                </a:ext>
              </a:extLst>
            </p:cNvPr>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553"/>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 name="Content Placeholder 1">
            <a:extLst>
              <a:ext uri="{FF2B5EF4-FFF2-40B4-BE49-F238E27FC236}">
                <a16:creationId xmlns:a16="http://schemas.microsoft.com/office/drawing/2014/main" id="{E99EF563-8582-ECB8-2D89-6759E62A7857}"/>
              </a:ext>
            </a:extLst>
          </p:cNvPr>
          <p:cNvSpPr txBox="1">
            <a:spLocks/>
          </p:cNvSpPr>
          <p:nvPr/>
        </p:nvSpPr>
        <p:spPr>
          <a:xfrm>
            <a:off x="1332767" y="3772856"/>
            <a:ext cx="10313043" cy="2216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46"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2060"/>
                </a:solidFill>
                <a:effectLst/>
                <a:uLnTx/>
                <a:uFillTx/>
                <a:latin typeface="Open Sans" pitchFamily="2" charset="0"/>
                <a:ea typeface="Open Sans" pitchFamily="2" charset="0"/>
                <a:cs typeface="Open Sans" pitchFamily="2" charset="0"/>
              </a:rPr>
              <a:t>The goal of NERIS is to empower the local fire and emergency services community </a:t>
            </a:r>
            <a:r>
              <a:rPr kumimoji="0" lang="en-US" sz="2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by equipping them with </a:t>
            </a:r>
            <a:r>
              <a:rPr kumimoji="0" lang="en-US" sz="2800" b="0" i="0" u="sng"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near real-time information and analytic tools </a:t>
            </a:r>
            <a:r>
              <a:rPr kumimoji="0" lang="en-US" sz="2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that support data informed decision-making for enhanced preparedness and response to incidents involving all hazards. </a:t>
            </a:r>
          </a:p>
        </p:txBody>
      </p:sp>
      <p:pic>
        <p:nvPicPr>
          <p:cNvPr id="8" name="Picture 7" descr="A logo with blue and red text&#10;&#10;Description automatically generated">
            <a:extLst>
              <a:ext uri="{FF2B5EF4-FFF2-40B4-BE49-F238E27FC236}">
                <a16:creationId xmlns:a16="http://schemas.microsoft.com/office/drawing/2014/main" id="{1C45D18C-34D1-A9E0-BAF8-7532492F19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5234"/>
          <a:stretch/>
        </p:blipFill>
        <p:spPr>
          <a:xfrm>
            <a:off x="2020301" y="790723"/>
            <a:ext cx="8151394" cy="2475790"/>
          </a:xfrm>
          <a:prstGeom prst="rect">
            <a:avLst/>
          </a:prstGeom>
        </p:spPr>
      </p:pic>
    </p:spTree>
    <p:extLst>
      <p:ext uri="{BB962C8B-B14F-4D97-AF65-F5344CB8AC3E}">
        <p14:creationId xmlns:p14="http://schemas.microsoft.com/office/powerpoint/2010/main" val="34010379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149730" y="373643"/>
            <a:ext cx="8530224" cy="687061"/>
          </a:xfrm>
        </p:spPr>
        <p:txBody>
          <a:bodyPr>
            <a:normAutofit fontScale="90000"/>
          </a:bodyPr>
          <a:lstStyle/>
          <a:p>
            <a:r>
              <a:rPr lang="en-US" sz="4000" dirty="0">
                <a:effectLst>
                  <a:outerShdw blurRad="38100" dist="38100" dir="2700000" algn="tl">
                    <a:srgbClr val="000000">
                      <a:alpha val="43137"/>
                    </a:srgbClr>
                  </a:outerShdw>
                </a:effectLst>
              </a:rPr>
              <a:t>Records Retention Guidance for</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Local Fire Department</a:t>
            </a:r>
          </a:p>
        </p:txBody>
      </p:sp>
      <p:graphicFrame>
        <p:nvGraphicFramePr>
          <p:cNvPr id="4" name="Diagram 3">
            <a:extLst>
              <a:ext uri="{FF2B5EF4-FFF2-40B4-BE49-F238E27FC236}">
                <a16:creationId xmlns:a16="http://schemas.microsoft.com/office/drawing/2014/main" id="{B66E0CDD-8BC6-3D8B-B2F5-2C3F2310667E}"/>
              </a:ext>
            </a:extLst>
          </p:cNvPr>
          <p:cNvGraphicFramePr/>
          <p:nvPr>
            <p:extLst>
              <p:ext uri="{D42A27DB-BD31-4B8C-83A1-F6EECF244321}">
                <p14:modId xmlns:p14="http://schemas.microsoft.com/office/powerpoint/2010/main" val="4021967952"/>
              </p:ext>
            </p:extLst>
          </p:nvPr>
        </p:nvGraphicFramePr>
        <p:xfrm>
          <a:off x="2588590" y="1060704"/>
          <a:ext cx="9089887" cy="2368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ACE2C21A-A405-2E78-B06A-0D40DF06B9A8}"/>
              </a:ext>
            </a:extLst>
          </p:cNvPr>
          <p:cNvGraphicFramePr/>
          <p:nvPr>
            <p:extLst>
              <p:ext uri="{D42A27DB-BD31-4B8C-83A1-F6EECF244321}">
                <p14:modId xmlns:p14="http://schemas.microsoft.com/office/powerpoint/2010/main" val="2258953940"/>
              </p:ext>
            </p:extLst>
          </p:nvPr>
        </p:nvGraphicFramePr>
        <p:xfrm>
          <a:off x="2681355" y="3608435"/>
          <a:ext cx="9089887" cy="2368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7DFFF149-17C1-3382-DA7F-11A3C55C2AA3}"/>
              </a:ext>
            </a:extLst>
          </p:cNvPr>
          <p:cNvSpPr txBox="1"/>
          <p:nvPr/>
        </p:nvSpPr>
        <p:spPr>
          <a:xfrm>
            <a:off x="296754" y="2244852"/>
            <a:ext cx="1931503" cy="523220"/>
          </a:xfrm>
          <a:prstGeom prst="rect">
            <a:avLst/>
          </a:prstGeom>
          <a:noFill/>
        </p:spPr>
        <p:txBody>
          <a:bodyPr wrap="square" rtlCol="0">
            <a:spAutoFit/>
          </a:bodyPr>
          <a:lstStyle/>
          <a:p>
            <a:r>
              <a:rPr lang="en-US" sz="2800" b="1" dirty="0">
                <a:solidFill>
                  <a:schemeClr val="accent6">
                    <a:lumMod val="75000"/>
                  </a:schemeClr>
                </a:solidFill>
              </a:rPr>
              <a:t>Scenario A</a:t>
            </a:r>
          </a:p>
        </p:txBody>
      </p:sp>
      <p:sp>
        <p:nvSpPr>
          <p:cNvPr id="9" name="TextBox 8">
            <a:extLst>
              <a:ext uri="{FF2B5EF4-FFF2-40B4-BE49-F238E27FC236}">
                <a16:creationId xmlns:a16="http://schemas.microsoft.com/office/drawing/2014/main" id="{7532291B-4520-AD1D-E85E-6A712A9CCD34}"/>
              </a:ext>
            </a:extLst>
          </p:cNvPr>
          <p:cNvSpPr txBox="1"/>
          <p:nvPr/>
        </p:nvSpPr>
        <p:spPr>
          <a:xfrm>
            <a:off x="296755" y="4979931"/>
            <a:ext cx="1931503" cy="523220"/>
          </a:xfrm>
          <a:prstGeom prst="rect">
            <a:avLst/>
          </a:prstGeom>
          <a:noFill/>
        </p:spPr>
        <p:txBody>
          <a:bodyPr wrap="square" rtlCol="0">
            <a:spAutoFit/>
          </a:bodyPr>
          <a:lstStyle/>
          <a:p>
            <a:r>
              <a:rPr lang="en-US" sz="2800" b="1" dirty="0">
                <a:solidFill>
                  <a:schemeClr val="accent2">
                    <a:lumMod val="75000"/>
                  </a:schemeClr>
                </a:solidFill>
              </a:rPr>
              <a:t>Scenario B</a:t>
            </a:r>
          </a:p>
        </p:txBody>
      </p:sp>
    </p:spTree>
    <p:extLst>
      <p:ext uri="{BB962C8B-B14F-4D97-AF65-F5344CB8AC3E}">
        <p14:creationId xmlns:p14="http://schemas.microsoft.com/office/powerpoint/2010/main" val="3568317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483011" y="273199"/>
            <a:ext cx="10515600" cy="1325563"/>
          </a:xfrm>
        </p:spPr>
        <p:txBody>
          <a:bodyPr>
            <a:normAutofit/>
          </a:bodyPr>
          <a:lstStyle/>
          <a:p>
            <a:r>
              <a:rPr lang="en-US" sz="4000" dirty="0">
                <a:effectLst>
                  <a:outerShdw blurRad="38100" dist="38100" dir="2700000" algn="tl">
                    <a:srgbClr val="000000">
                      <a:alpha val="43137"/>
                    </a:srgbClr>
                  </a:outerShdw>
                </a:effectLst>
              </a:rPr>
              <a:t>Guidance for </a:t>
            </a:r>
            <a:r>
              <a:rPr lang="en-US" sz="4000" u="sng" dirty="0">
                <a:effectLst>
                  <a:outerShdw blurRad="38100" dist="38100" dir="2700000" algn="tl">
                    <a:srgbClr val="000000">
                      <a:alpha val="43137"/>
                    </a:srgbClr>
                  </a:outerShdw>
                </a:effectLst>
              </a:rPr>
              <a:t>Scenario B</a:t>
            </a:r>
            <a:r>
              <a:rPr lang="en-US" sz="4000" dirty="0">
                <a:effectLst>
                  <a:outerShdw blurRad="38100" dist="38100" dir="2700000" algn="tl">
                    <a:srgbClr val="000000">
                      <a:alpha val="43137"/>
                    </a:srgbClr>
                  </a:outerShdw>
                </a:effectLst>
              </a:rPr>
              <a:t>:</a:t>
            </a:r>
            <a:br>
              <a:rPr lang="en-US" sz="4000" dirty="0">
                <a:effectLst>
                  <a:outerShdw blurRad="38100" dist="38100" dir="2700000" algn="tl">
                    <a:srgbClr val="000000">
                      <a:alpha val="43137"/>
                    </a:srgbClr>
                  </a:outerShdw>
                </a:effectLst>
              </a:rPr>
            </a:br>
            <a:r>
              <a:rPr lang="en-US" sz="3600" b="0" dirty="0">
                <a:effectLst>
                  <a:outerShdw blurRad="38100" dist="38100" dir="2700000" algn="tl">
                    <a:srgbClr val="000000">
                      <a:alpha val="43137"/>
                    </a:srgbClr>
                  </a:outerShdw>
                </a:effectLst>
              </a:rPr>
              <a:t>Performing Historical NFIRS Records Retrieval</a:t>
            </a:r>
            <a:endParaRPr lang="en-US" sz="4000" b="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619125" y="1981200"/>
            <a:ext cx="11010900" cy="4186406"/>
          </a:xfrm>
        </p:spPr>
        <p:txBody>
          <a:bodyPr>
            <a:normAutofit fontScale="55000" lnSpcReduction="20000"/>
          </a:bodyPr>
          <a:lstStyle/>
          <a:p>
            <a:r>
              <a:rPr lang="en-US" sz="3600" dirty="0"/>
              <a:t>Conduct a </a:t>
            </a:r>
            <a:r>
              <a:rPr lang="en-US" sz="3600" b="1" dirty="0"/>
              <a:t>NFIRS Bulk data export </a:t>
            </a:r>
            <a:r>
              <a:rPr lang="en-US" sz="3600" dirty="0"/>
              <a:t>for all years required to comply with your local records retention policy:</a:t>
            </a:r>
          </a:p>
          <a:p>
            <a:pPr lvl="1"/>
            <a:r>
              <a:rPr lang="en-US" sz="3200" dirty="0"/>
              <a:t>Maximum one-year increments</a:t>
            </a:r>
          </a:p>
          <a:p>
            <a:pPr lvl="1"/>
            <a:r>
              <a:rPr lang="en-US" sz="3200" dirty="0"/>
              <a:t>Maximum ~750,000 records</a:t>
            </a:r>
          </a:p>
          <a:p>
            <a:pPr lvl="1"/>
            <a:r>
              <a:rPr lang="en-US" sz="3200" dirty="0"/>
              <a:t>One export at a time</a:t>
            </a:r>
            <a:br>
              <a:rPr lang="en-US" sz="3200" dirty="0"/>
            </a:br>
            <a:endParaRPr lang="en-US" sz="3600" dirty="0"/>
          </a:p>
          <a:p>
            <a:r>
              <a:rPr lang="en-US" sz="3600" dirty="0"/>
              <a:t>Access the NFIRS Data Warehouse to complete records retrieval:</a:t>
            </a:r>
          </a:p>
          <a:p>
            <a:pPr lvl="1"/>
            <a:r>
              <a:rPr lang="en-US" sz="3200" dirty="0"/>
              <a:t>Excel Export</a:t>
            </a:r>
          </a:p>
          <a:p>
            <a:pPr lvl="1"/>
            <a:r>
              <a:rPr lang="en-US" sz="3200" dirty="0"/>
              <a:t>Max ~200,000 rows</a:t>
            </a:r>
          </a:p>
          <a:p>
            <a:pPr lvl="1"/>
            <a:r>
              <a:rPr lang="en-US" sz="3200" dirty="0"/>
              <a:t>Limited data fields </a:t>
            </a:r>
          </a:p>
          <a:p>
            <a:pPr lvl="2"/>
            <a:r>
              <a:rPr lang="en-US" sz="2800" dirty="0"/>
              <a:t>Basic Fire, Structure Fire, Wildland modules</a:t>
            </a:r>
            <a:br>
              <a:rPr lang="en-US" sz="2800" dirty="0"/>
            </a:br>
            <a:endParaRPr lang="en-US" sz="2800" dirty="0"/>
          </a:p>
          <a:p>
            <a:r>
              <a:rPr lang="en-US" sz="3600" dirty="0"/>
              <a:t>Be sure to complete retrieval of your Historical NFIRS records well in advance of the NFIRS sunset date.</a:t>
            </a:r>
          </a:p>
          <a:p>
            <a:pPr lvl="1"/>
            <a:r>
              <a:rPr lang="en-US" sz="3200" dirty="0"/>
              <a:t>Recommend completing all prior years needed before Nov. 2025, except for your 2025 records.</a:t>
            </a:r>
          </a:p>
          <a:p>
            <a:pPr marL="914126" lvl="2" indent="0">
              <a:buNone/>
            </a:pPr>
            <a:endParaRPr lang="en-US" sz="2800" dirty="0"/>
          </a:p>
        </p:txBody>
      </p:sp>
    </p:spTree>
    <p:extLst>
      <p:ext uri="{BB962C8B-B14F-4D97-AF65-F5344CB8AC3E}">
        <p14:creationId xmlns:p14="http://schemas.microsoft.com/office/powerpoint/2010/main" val="3634657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303879" y="193252"/>
            <a:ext cx="10515600" cy="799808"/>
          </a:xfrm>
        </p:spPr>
        <p:txBody>
          <a:bodyPr>
            <a:normAutofit/>
          </a:bodyPr>
          <a:lstStyle/>
          <a:p>
            <a:r>
              <a:rPr lang="en-US" sz="4000" dirty="0">
                <a:effectLst>
                  <a:outerShdw blurRad="38100" dist="38100" dir="2700000" algn="tl">
                    <a:srgbClr val="000000">
                      <a:alpha val="43137"/>
                    </a:srgbClr>
                  </a:outerShdw>
                </a:effectLst>
              </a:rPr>
              <a:t>Call for Action: Records Retrieval </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127818" y="1238250"/>
            <a:ext cx="12064181" cy="4876800"/>
          </a:xfrm>
        </p:spPr>
        <p:txBody>
          <a:bodyPr>
            <a:normAutofit fontScale="92500" lnSpcReduction="10000"/>
          </a:bodyPr>
          <a:lstStyle/>
          <a:p>
            <a:r>
              <a:rPr lang="en-US" dirty="0"/>
              <a:t>Ensure fire departments understand their local records retention policies and confirm how they are implementing and complying with those policies for fire incident reports/records.</a:t>
            </a:r>
            <a:br>
              <a:rPr lang="en-US" dirty="0"/>
            </a:br>
            <a:endParaRPr lang="en-US" dirty="0"/>
          </a:p>
          <a:p>
            <a:r>
              <a:rPr lang="en-US" dirty="0"/>
              <a:t>Communicate with your local fire departments</a:t>
            </a:r>
          </a:p>
          <a:p>
            <a:pPr lvl="1"/>
            <a:r>
              <a:rPr lang="en-US" dirty="0"/>
              <a:t>Determine which agencies are “at risk” and may need to download their historical incident records</a:t>
            </a:r>
          </a:p>
          <a:p>
            <a:pPr marL="0" indent="0">
              <a:buNone/>
            </a:pPr>
            <a:endParaRPr lang="en-US" dirty="0"/>
          </a:p>
          <a:p>
            <a:r>
              <a:rPr lang="en-US" dirty="0"/>
              <a:t>Evaluate your state database to determine if there are any data gaps</a:t>
            </a:r>
          </a:p>
          <a:p>
            <a:endParaRPr lang="en-US" dirty="0"/>
          </a:p>
          <a:p>
            <a:r>
              <a:rPr lang="en-US" dirty="0"/>
              <a:t>Establish a download schedule to meet your local or state records retention requirements and policy</a:t>
            </a:r>
          </a:p>
        </p:txBody>
      </p:sp>
    </p:spTree>
    <p:extLst>
      <p:ext uri="{BB962C8B-B14F-4D97-AF65-F5344CB8AC3E}">
        <p14:creationId xmlns:p14="http://schemas.microsoft.com/office/powerpoint/2010/main" val="2232908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619126" y="46381"/>
            <a:ext cx="10515600" cy="1325563"/>
          </a:xfrm>
        </p:spPr>
        <p:txBody>
          <a:bodyPr>
            <a:normAutofit/>
          </a:bodyPr>
          <a:lstStyle/>
          <a:p>
            <a:r>
              <a:rPr lang="en-US" sz="4000" dirty="0">
                <a:effectLst>
                  <a:outerShdw blurRad="38100" dist="38100" dir="2700000" algn="tl">
                    <a:srgbClr val="000000">
                      <a:alpha val="43137"/>
                    </a:srgbClr>
                  </a:outerShdw>
                </a:effectLst>
              </a:rPr>
              <a:t>Review</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619126" y="1371944"/>
            <a:ext cx="11275141" cy="4695825"/>
          </a:xfrm>
        </p:spPr>
        <p:txBody>
          <a:bodyPr>
            <a:normAutofit fontScale="77500" lnSpcReduction="20000"/>
          </a:bodyPr>
          <a:lstStyle/>
          <a:p>
            <a:pPr>
              <a:lnSpc>
                <a:spcPct val="120000"/>
              </a:lnSpc>
            </a:pPr>
            <a:r>
              <a:rPr lang="en-US" dirty="0"/>
              <a:t>Local fire departments retain the ownership and responsibility to maintain their incident records in accordance with their local, and/or state retention policies.</a:t>
            </a:r>
          </a:p>
          <a:p>
            <a:pPr>
              <a:lnSpc>
                <a:spcPct val="120000"/>
              </a:lnSpc>
            </a:pPr>
            <a:r>
              <a:rPr lang="en-US" dirty="0"/>
              <a:t>If a state maintains a state-wide incident database, the state is responsible to maintain records in accordance with the state records retention schedule. </a:t>
            </a:r>
          </a:p>
          <a:p>
            <a:pPr>
              <a:lnSpc>
                <a:spcPct val="120000"/>
              </a:lnSpc>
            </a:pPr>
            <a:r>
              <a:rPr lang="en-US" dirty="0"/>
              <a:t>As agencies migrate to NERIS, ensure timely closure of NFIRS data*</a:t>
            </a:r>
          </a:p>
          <a:p>
            <a:pPr lvl="1">
              <a:lnSpc>
                <a:spcPct val="120000"/>
              </a:lnSpc>
            </a:pPr>
            <a:r>
              <a:rPr lang="en-US" dirty="0"/>
              <a:t>Jan 15, 2026 – End of new Incidents in NFIRS </a:t>
            </a:r>
          </a:p>
          <a:p>
            <a:pPr lvl="1">
              <a:lnSpc>
                <a:spcPct val="120000"/>
              </a:lnSpc>
            </a:pPr>
            <a:r>
              <a:rPr lang="en-US" dirty="0"/>
              <a:t>Jan 31, 2026 – End of incident updates in NFIRS</a:t>
            </a:r>
          </a:p>
          <a:p>
            <a:pPr lvl="1">
              <a:lnSpc>
                <a:spcPct val="120000"/>
              </a:lnSpc>
            </a:pPr>
            <a:r>
              <a:rPr lang="en-US" dirty="0"/>
              <a:t>February 2026 - NFIRS will sunset </a:t>
            </a:r>
          </a:p>
          <a:p>
            <a:pPr lvl="2">
              <a:lnSpc>
                <a:spcPct val="120000"/>
              </a:lnSpc>
            </a:pPr>
            <a:r>
              <a:rPr lang="en-US" dirty="0"/>
              <a:t>User access to the NFIRS Enterprise Data Warehouse will also no longer be available.</a:t>
            </a:r>
          </a:p>
          <a:p>
            <a:pPr>
              <a:lnSpc>
                <a:spcPct val="120000"/>
              </a:lnSpc>
            </a:pPr>
            <a:r>
              <a:rPr lang="en-US" dirty="0"/>
              <a:t>NFIRS Public Data Release (PDR) will remain and stay publicly available on </a:t>
            </a:r>
            <a:r>
              <a:rPr lang="en-US" dirty="0" err="1"/>
              <a:t>OpenFEMA</a:t>
            </a:r>
            <a:endParaRPr lang="en-US" dirty="0"/>
          </a:p>
        </p:txBody>
      </p:sp>
      <p:sp>
        <p:nvSpPr>
          <p:cNvPr id="4" name="TextBox 3">
            <a:extLst>
              <a:ext uri="{FF2B5EF4-FFF2-40B4-BE49-F238E27FC236}">
                <a16:creationId xmlns:a16="http://schemas.microsoft.com/office/drawing/2014/main" id="{213F8661-43A6-B441-F49C-23766C9BC203}"/>
              </a:ext>
            </a:extLst>
          </p:cNvPr>
          <p:cNvSpPr txBox="1"/>
          <p:nvPr/>
        </p:nvSpPr>
        <p:spPr>
          <a:xfrm>
            <a:off x="178905" y="6363942"/>
            <a:ext cx="7305261" cy="369332"/>
          </a:xfrm>
          <a:prstGeom prst="rect">
            <a:avLst/>
          </a:prstGeom>
          <a:noFill/>
        </p:spPr>
        <p:txBody>
          <a:bodyPr wrap="square" rtlCol="0">
            <a:spAutoFit/>
          </a:bodyPr>
          <a:lstStyle/>
          <a:p>
            <a:r>
              <a:rPr lang="en-US" dirty="0">
                <a:solidFill>
                  <a:schemeClr val="bg1"/>
                </a:solidFill>
              </a:rPr>
              <a:t>*Dates and timeline are subject to change.</a:t>
            </a:r>
          </a:p>
        </p:txBody>
      </p:sp>
    </p:spTree>
    <p:extLst>
      <p:ext uri="{BB962C8B-B14F-4D97-AF65-F5344CB8AC3E}">
        <p14:creationId xmlns:p14="http://schemas.microsoft.com/office/powerpoint/2010/main" val="2904808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ED44-DB79-0465-B5B1-E356355DFE24}"/>
              </a:ext>
            </a:extLst>
          </p:cNvPr>
          <p:cNvSpPr>
            <a:spLocks noGrp="1"/>
          </p:cNvSpPr>
          <p:nvPr>
            <p:ph type="title"/>
          </p:nvPr>
        </p:nvSpPr>
        <p:spPr>
          <a:xfrm>
            <a:off x="285407" y="278719"/>
            <a:ext cx="8530224" cy="687061"/>
          </a:xfrm>
        </p:spPr>
        <p:txBody>
          <a:bodyPr>
            <a:noAutofit/>
          </a:bodyPr>
          <a:lstStyle/>
          <a:p>
            <a:pPr algn="ctr"/>
            <a:r>
              <a:rPr lang="en-US" sz="4400" b="1" dirty="0">
                <a:solidFill>
                  <a:srgbClr val="002060"/>
                </a:solidFill>
                <a:effectLst>
                  <a:outerShdw blurRad="38100" dist="38100" dir="2700000" algn="tl">
                    <a:srgbClr val="000000">
                      <a:alpha val="43137"/>
                    </a:srgbClr>
                  </a:outerShdw>
                </a:effectLst>
              </a:rPr>
              <a:t>Questions &amp; Answers</a:t>
            </a:r>
          </a:p>
        </p:txBody>
      </p:sp>
      <p:pic>
        <p:nvPicPr>
          <p:cNvPr id="14" name="Picture 13">
            <a:extLst>
              <a:ext uri="{FF2B5EF4-FFF2-40B4-BE49-F238E27FC236}">
                <a16:creationId xmlns:a16="http://schemas.microsoft.com/office/drawing/2014/main" id="{9F9A9FD3-83F4-99EA-6321-D2B13C5FDF6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89728" y="1570671"/>
            <a:ext cx="6212543" cy="49268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5894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685529-8EDE-97B0-1B46-9B66C068536B}"/>
              </a:ext>
            </a:extLst>
          </p:cNvPr>
          <p:cNvSpPr>
            <a:spLocks noGrp="1"/>
          </p:cNvSpPr>
          <p:nvPr>
            <p:ph idx="1"/>
          </p:nvPr>
        </p:nvSpPr>
        <p:spPr>
          <a:xfrm>
            <a:off x="1671482" y="3388517"/>
            <a:ext cx="7666703" cy="1802478"/>
          </a:xfrm>
        </p:spPr>
        <p:txBody>
          <a:bodyPr>
            <a:normAutofit/>
          </a:bodyPr>
          <a:lstStyle>
            <a:defPPr>
              <a:defRPr lang="en-US"/>
            </a:defPPr>
            <a:lvl1pPr marL="0" algn="l" defTabSz="1218712" rtl="0" eaLnBrk="1" latinLnBrk="0" hangingPunct="1">
              <a:defRPr sz="2399" kern="1200">
                <a:solidFill>
                  <a:schemeClr val="tx1"/>
                </a:solidFill>
                <a:latin typeface="+mn-lt"/>
                <a:ea typeface="+mn-ea"/>
                <a:cs typeface="+mn-cs"/>
              </a:defRPr>
            </a:lvl1pPr>
            <a:lvl2pPr marL="609356" algn="l" defTabSz="1218712" rtl="0" eaLnBrk="1" latinLnBrk="0" hangingPunct="1">
              <a:defRPr sz="2399" kern="1200">
                <a:solidFill>
                  <a:schemeClr val="tx1"/>
                </a:solidFill>
                <a:latin typeface="+mn-lt"/>
                <a:ea typeface="+mn-ea"/>
                <a:cs typeface="+mn-cs"/>
              </a:defRPr>
            </a:lvl2pPr>
            <a:lvl3pPr marL="1218712" algn="l" defTabSz="1218712" rtl="0" eaLnBrk="1" latinLnBrk="0" hangingPunct="1">
              <a:defRPr sz="2399" kern="1200">
                <a:solidFill>
                  <a:schemeClr val="tx1"/>
                </a:solidFill>
                <a:latin typeface="+mn-lt"/>
                <a:ea typeface="+mn-ea"/>
                <a:cs typeface="+mn-cs"/>
              </a:defRPr>
            </a:lvl3pPr>
            <a:lvl4pPr marL="1828068" algn="l" defTabSz="1218712" rtl="0" eaLnBrk="1" latinLnBrk="0" hangingPunct="1">
              <a:defRPr sz="2399" kern="1200">
                <a:solidFill>
                  <a:schemeClr val="tx1"/>
                </a:solidFill>
                <a:latin typeface="+mn-lt"/>
                <a:ea typeface="+mn-ea"/>
                <a:cs typeface="+mn-cs"/>
              </a:defRPr>
            </a:lvl4pPr>
            <a:lvl5pPr marL="2437425" algn="l" defTabSz="1218712" rtl="0" eaLnBrk="1" latinLnBrk="0" hangingPunct="1">
              <a:defRPr sz="2399" kern="1200">
                <a:solidFill>
                  <a:schemeClr val="tx1"/>
                </a:solidFill>
                <a:latin typeface="+mn-lt"/>
                <a:ea typeface="+mn-ea"/>
                <a:cs typeface="+mn-cs"/>
              </a:defRPr>
            </a:lvl5pPr>
            <a:lvl6pPr marL="3046781" algn="l" defTabSz="1218712" rtl="0" eaLnBrk="1" latinLnBrk="0" hangingPunct="1">
              <a:defRPr sz="2399" kern="1200">
                <a:solidFill>
                  <a:schemeClr val="tx1"/>
                </a:solidFill>
                <a:latin typeface="+mn-lt"/>
                <a:ea typeface="+mn-ea"/>
                <a:cs typeface="+mn-cs"/>
              </a:defRPr>
            </a:lvl6pPr>
            <a:lvl7pPr marL="3656137" algn="l" defTabSz="1218712" rtl="0" eaLnBrk="1" latinLnBrk="0" hangingPunct="1">
              <a:defRPr sz="2399" kern="1200">
                <a:solidFill>
                  <a:schemeClr val="tx1"/>
                </a:solidFill>
                <a:latin typeface="+mn-lt"/>
                <a:ea typeface="+mn-ea"/>
                <a:cs typeface="+mn-cs"/>
              </a:defRPr>
            </a:lvl7pPr>
            <a:lvl8pPr marL="4265493" algn="l" defTabSz="1218712" rtl="0" eaLnBrk="1" latinLnBrk="0" hangingPunct="1">
              <a:defRPr sz="2399" kern="1200">
                <a:solidFill>
                  <a:schemeClr val="tx1"/>
                </a:solidFill>
                <a:latin typeface="+mn-lt"/>
                <a:ea typeface="+mn-ea"/>
                <a:cs typeface="+mn-cs"/>
              </a:defRPr>
            </a:lvl8pPr>
            <a:lvl9pPr marL="4874849" algn="l" defTabSz="1218712" rtl="0" eaLnBrk="1" latinLnBrk="0" hangingPunct="1">
              <a:defRPr sz="2399" kern="1200">
                <a:solidFill>
                  <a:schemeClr val="tx1"/>
                </a:solidFill>
                <a:latin typeface="+mn-lt"/>
                <a:ea typeface="+mn-ea"/>
                <a:cs typeface="+mn-cs"/>
              </a:defRPr>
            </a:lvl9pPr>
          </a:lstStyle>
          <a:p>
            <a:pPr indent="0" algn="ctr">
              <a:buNone/>
            </a:pPr>
            <a:r>
              <a:rPr lang="en-US" sz="3597" b="1" dirty="0">
                <a:solidFill>
                  <a:srgbClr val="262F68"/>
                </a:solidFill>
                <a:latin typeface="Open Sans" panose="020B0606030504020204" pitchFamily="34" charset="0"/>
                <a:ea typeface="Open Sans" panose="020B0606030504020204" pitchFamily="34" charset="0"/>
                <a:cs typeface="Open Sans" panose="020B0606030504020204" pitchFamily="34" charset="0"/>
              </a:rPr>
              <a:t>More Information:</a:t>
            </a:r>
          </a:p>
          <a:p>
            <a:pPr algn="ctr">
              <a:lnSpc>
                <a:spcPct val="110000"/>
              </a:lnSpc>
            </a:pPr>
            <a:r>
              <a:rPr lang="en-US" sz="2398" b="1" dirty="0">
                <a:solidFill>
                  <a:srgbClr val="9A1E22"/>
                </a:solidFill>
                <a:latin typeface="Open Sans" panose="020B0606030504020204" pitchFamily="34" charset="0"/>
                <a:ea typeface="Open Sans" panose="020B0606030504020204" pitchFamily="34" charset="0"/>
                <a:cs typeface="Open Sans" panose="020B0606030504020204" pitchFamily="34" charset="0"/>
              </a:rPr>
              <a:t>Website:  </a:t>
            </a:r>
            <a:r>
              <a:rPr lang="en-US" sz="2398" dirty="0">
                <a:solidFill>
                  <a:srgbClr val="9A1E22"/>
                </a:solidFill>
                <a:latin typeface="Open Sans" panose="020B0606030504020204" pitchFamily="34" charset="0"/>
                <a:ea typeface="Open Sans" panose="020B0606030504020204" pitchFamily="34" charset="0"/>
                <a:cs typeface="Open Sans" panose="020B0606030504020204" pitchFamily="34" charset="0"/>
                <a:hlinkClick r:id="rId3"/>
              </a:rPr>
              <a:t>https://tinyurl.com/494xjnxe</a:t>
            </a:r>
            <a:r>
              <a:rPr lang="en-US" sz="2398" dirty="0">
                <a:solidFill>
                  <a:srgbClr val="9A1E22"/>
                </a:solidFill>
                <a:latin typeface="Open Sans" panose="020B0606030504020204" pitchFamily="34" charset="0"/>
                <a:ea typeface="Open Sans" panose="020B0606030504020204" pitchFamily="34" charset="0"/>
                <a:cs typeface="Open Sans" panose="020B0606030504020204" pitchFamily="34" charset="0"/>
              </a:rPr>
              <a:t> </a:t>
            </a:r>
          </a:p>
          <a:p>
            <a:pPr algn="ctr">
              <a:lnSpc>
                <a:spcPct val="110000"/>
              </a:lnSpc>
            </a:pPr>
            <a:r>
              <a:rPr lang="en-US" sz="2398" b="1" dirty="0">
                <a:solidFill>
                  <a:srgbClr val="9A1E22"/>
                </a:solidFill>
                <a:latin typeface="Open Sans" panose="020B0606030504020204" pitchFamily="34" charset="0"/>
                <a:ea typeface="Open Sans" panose="020B0606030504020204" pitchFamily="34" charset="0"/>
                <a:cs typeface="Open Sans" panose="020B0606030504020204" pitchFamily="34" charset="0"/>
              </a:rPr>
              <a:t>Contact the team: </a:t>
            </a:r>
            <a:r>
              <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hlinkClick r:id="rId4"/>
              </a:rPr>
              <a:t>NERIS@ul.org</a:t>
            </a: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1DDB7CDF-4206-6DFB-1318-A57DD480A6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08954" y="3067931"/>
            <a:ext cx="2443650" cy="2443650"/>
          </a:xfrm>
          <a:prstGeom prst="rect">
            <a:avLst/>
          </a:prstGeom>
        </p:spPr>
      </p:pic>
      <p:pic>
        <p:nvPicPr>
          <p:cNvPr id="3" name="Picture 2" descr="A logo with blue and red text&#10;&#10;Description automatically generated">
            <a:extLst>
              <a:ext uri="{FF2B5EF4-FFF2-40B4-BE49-F238E27FC236}">
                <a16:creationId xmlns:a16="http://schemas.microsoft.com/office/drawing/2014/main" id="{BD96BDBF-BFC5-F534-EBD0-60340C4BF2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25234"/>
          <a:stretch/>
        </p:blipFill>
        <p:spPr>
          <a:xfrm>
            <a:off x="1429137" y="731148"/>
            <a:ext cx="8151394" cy="2475790"/>
          </a:xfrm>
          <a:prstGeom prst="rect">
            <a:avLst/>
          </a:prstGeom>
        </p:spPr>
      </p:pic>
    </p:spTree>
    <p:extLst>
      <p:ext uri="{BB962C8B-B14F-4D97-AF65-F5344CB8AC3E}">
        <p14:creationId xmlns:p14="http://schemas.microsoft.com/office/powerpoint/2010/main" val="322125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0005B-24DC-0F0F-4B8A-D6C4273D0763}"/>
              </a:ext>
            </a:extLst>
          </p:cNvPr>
          <p:cNvSpPr>
            <a:spLocks noGrp="1"/>
          </p:cNvSpPr>
          <p:nvPr>
            <p:ph type="title"/>
          </p:nvPr>
        </p:nvSpPr>
        <p:spPr>
          <a:xfrm>
            <a:off x="571501" y="112811"/>
            <a:ext cx="10515600" cy="951533"/>
          </a:xfrm>
        </p:spPr>
        <p:txBody>
          <a:bodyPr>
            <a:noAutofit/>
          </a:bodyPr>
          <a:lstStyle/>
          <a:p>
            <a:r>
              <a:rPr lang="en-US" sz="4400" b="1" dirty="0">
                <a:solidFill>
                  <a:srgbClr val="242F68"/>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Core Functionality</a:t>
            </a:r>
          </a:p>
        </p:txBody>
      </p:sp>
      <p:sp>
        <p:nvSpPr>
          <p:cNvPr id="15" name="Content Placeholder 1">
            <a:extLst>
              <a:ext uri="{FF2B5EF4-FFF2-40B4-BE49-F238E27FC236}">
                <a16:creationId xmlns:a16="http://schemas.microsoft.com/office/drawing/2014/main" id="{8D0BE8EF-B8BB-2FF6-AA60-CDAB22417192}"/>
              </a:ext>
            </a:extLst>
          </p:cNvPr>
          <p:cNvSpPr>
            <a:spLocks noGrp="1"/>
          </p:cNvSpPr>
          <p:nvPr>
            <p:ph idx="1"/>
          </p:nvPr>
        </p:nvSpPr>
        <p:spPr>
          <a:xfrm>
            <a:off x="293232" y="1388792"/>
            <a:ext cx="10319972" cy="4385284"/>
          </a:xfrm>
          <a:solidFill>
            <a:srgbClr val="002060"/>
          </a:solidFill>
          <a:ln w="38100" cap="rnd">
            <a:solidFill>
              <a:srgbClr val="002060"/>
            </a:solidFill>
            <a:round/>
          </a:ln>
        </p:spPr>
        <p:style>
          <a:lnRef idx="2">
            <a:schemeClr val="accent6"/>
          </a:lnRef>
          <a:fillRef idx="1">
            <a:schemeClr val="lt1"/>
          </a:fillRef>
          <a:effectRef idx="0">
            <a:schemeClr val="accent6"/>
          </a:effectRef>
          <a:fontRef idx="minor">
            <a:schemeClr val="dk1"/>
          </a:fontRef>
        </p:style>
        <p:txBody>
          <a:bodyPr vert="horz" lIns="60960" tIns="30480" rIns="60960" bIns="30480" rtlCol="0" anchor="t">
            <a:noAutofit/>
          </a:bodyPr>
          <a:lstStyle/>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Secure, highly scalable, cloud-hosted </a:t>
            </a:r>
            <a:r>
              <a:rPr lang="en-US" sz="1800" b="1" dirty="0">
                <a:solidFill>
                  <a:schemeClr val="bg1"/>
                </a:solidFill>
                <a:latin typeface="Open Sans" pitchFamily="2" charset="0"/>
                <a:ea typeface="Open Sans" pitchFamily="2" charset="0"/>
                <a:cs typeface="Open Sans" pitchFamily="2" charset="0"/>
              </a:rPr>
              <a:t>open solutions architecture</a:t>
            </a:r>
            <a:r>
              <a:rPr lang="en-US" sz="1800" dirty="0">
                <a:solidFill>
                  <a:schemeClr val="bg1"/>
                </a:solidFill>
                <a:latin typeface="Open Sans" pitchFamily="2" charset="0"/>
                <a:ea typeface="Open Sans" pitchFamily="2" charset="0"/>
                <a:cs typeface="Open Sans" pitchFamily="2" charset="0"/>
              </a:rPr>
              <a:t>.</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Interoperable, </a:t>
            </a:r>
            <a:r>
              <a:rPr lang="en-US" sz="1800" b="1" dirty="0">
                <a:solidFill>
                  <a:schemeClr val="bg1"/>
                </a:solidFill>
                <a:latin typeface="Open Sans" pitchFamily="2" charset="0"/>
                <a:ea typeface="Open Sans" pitchFamily="2" charset="0"/>
                <a:cs typeface="Open Sans" pitchFamily="2" charset="0"/>
              </a:rPr>
              <a:t>standards-based data model</a:t>
            </a:r>
            <a:r>
              <a:rPr lang="en-US" sz="1800" dirty="0">
                <a:solidFill>
                  <a:schemeClr val="bg1"/>
                </a:solidFill>
                <a:latin typeface="Open Sans" pitchFamily="2" charset="0"/>
                <a:ea typeface="Open Sans" pitchFamily="2" charset="0"/>
                <a:cs typeface="Open Sans" pitchFamily="2" charset="0"/>
              </a:rPr>
              <a:t> and data governance.</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Built on </a:t>
            </a:r>
            <a:r>
              <a:rPr lang="en-US" sz="1800" b="1" dirty="0">
                <a:solidFill>
                  <a:schemeClr val="bg1"/>
                </a:solidFill>
                <a:latin typeface="Open Sans" pitchFamily="2" charset="0"/>
                <a:ea typeface="Open Sans" pitchFamily="2" charset="0"/>
                <a:cs typeface="Open Sans" pitchFamily="2" charset="0"/>
              </a:rPr>
              <a:t>location-services</a:t>
            </a:r>
            <a:r>
              <a:rPr lang="en-US" sz="1800" dirty="0">
                <a:solidFill>
                  <a:schemeClr val="bg1"/>
                </a:solidFill>
                <a:latin typeface="Open Sans" pitchFamily="2" charset="0"/>
                <a:ea typeface="Open Sans" pitchFamily="2" charset="0"/>
                <a:cs typeface="Open Sans" pitchFamily="2" charset="0"/>
              </a:rPr>
              <a:t>, harnessing the power of geospatial science.</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Public, </a:t>
            </a:r>
            <a:r>
              <a:rPr lang="en-US" sz="1800" b="1" dirty="0">
                <a:solidFill>
                  <a:schemeClr val="bg1"/>
                </a:solidFill>
                <a:latin typeface="Open Sans" pitchFamily="2" charset="0"/>
                <a:ea typeface="Open Sans" pitchFamily="2" charset="0"/>
                <a:cs typeface="Open Sans" pitchFamily="2" charset="0"/>
              </a:rPr>
              <a:t>open-sourced data schemas and API infrastructure </a:t>
            </a:r>
            <a:r>
              <a:rPr lang="en-US" sz="1800" dirty="0">
                <a:solidFill>
                  <a:schemeClr val="bg1"/>
                </a:solidFill>
                <a:latin typeface="Open Sans" pitchFamily="2" charset="0"/>
                <a:ea typeface="Open Sans" pitchFamily="2" charset="0"/>
                <a:cs typeface="Open Sans" pitchFamily="2" charset="0"/>
              </a:rPr>
              <a:t>for maximum, appropriate data sharing.</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Publicly available </a:t>
            </a:r>
            <a:r>
              <a:rPr lang="en-US" sz="1800" b="1" dirty="0">
                <a:solidFill>
                  <a:schemeClr val="bg1"/>
                </a:solidFill>
                <a:latin typeface="Open Sans" pitchFamily="2" charset="0"/>
                <a:ea typeface="Open Sans" pitchFamily="2" charset="0"/>
                <a:cs typeface="Open Sans" pitchFamily="2" charset="0"/>
              </a:rPr>
              <a:t>NERIS data dictionary</a:t>
            </a:r>
            <a:r>
              <a:rPr lang="en-US" sz="1800" dirty="0">
                <a:solidFill>
                  <a:schemeClr val="bg1"/>
                </a:solidFill>
                <a:latin typeface="Open Sans" pitchFamily="2" charset="0"/>
                <a:ea typeface="Open Sans" pitchFamily="2" charset="0"/>
                <a:cs typeface="Open Sans" pitchFamily="2" charset="0"/>
              </a:rPr>
              <a:t>.</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Integration of best available, relevant external data for enhanced intelligence.</a:t>
            </a:r>
          </a:p>
          <a:p>
            <a:pPr marL="495325" indent="-381019" defTabSz="914446">
              <a:lnSpc>
                <a:spcPct val="100000"/>
              </a:lnSpc>
              <a:buFont typeface="Wingdings" pitchFamily="34" charset="0"/>
              <a:buChar char="§"/>
            </a:pPr>
            <a:r>
              <a:rPr kumimoji="0" lang="en-US" sz="18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Achieves operational efficiencies by reducing data </a:t>
            </a:r>
            <a:br>
              <a:rPr kumimoji="0" lang="en-US" sz="18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br>
            <a:r>
              <a:rPr kumimoji="0" lang="en-US" sz="18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entry burdens </a:t>
            </a:r>
            <a:r>
              <a:rPr kumimoji="0" lang="en-US" sz="180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on firefighters via </a:t>
            </a:r>
            <a:r>
              <a:rPr kumimoji="0" lang="en-US" sz="180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integration of data from:</a:t>
            </a:r>
          </a:p>
          <a:p>
            <a:pPr marL="762039" lvl="1" indent="-381019" defTabSz="914446">
              <a:lnSpc>
                <a:spcPct val="100000"/>
              </a:lnSpc>
              <a:buFont typeface="Wingdings" pitchFamily="34" charset="0"/>
              <a:buChar char="§"/>
            </a:pPr>
            <a:r>
              <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Computer-aided dispatch systems (CAD)</a:t>
            </a:r>
          </a:p>
          <a:p>
            <a:pPr marL="762039" lvl="1" indent="-381019" defTabSz="914446">
              <a:lnSpc>
                <a:spcPct val="100000"/>
              </a:lnSpc>
              <a:buFont typeface="Wingdings" pitchFamily="34" charset="0"/>
              <a:buChar char="§"/>
            </a:pPr>
            <a:r>
              <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Records Management Systems (RMS)</a:t>
            </a:r>
            <a:endParaRPr lang="en-US" sz="1800" b="1" dirty="0">
              <a:solidFill>
                <a:schemeClr val="bg1"/>
              </a:solidFill>
              <a:latin typeface="Open Sans" pitchFamily="2" charset="0"/>
              <a:ea typeface="Open Sans" pitchFamily="2" charset="0"/>
              <a:cs typeface="Open Sans" pitchFamily="2" charset="0"/>
            </a:endParaRPr>
          </a:p>
        </p:txBody>
      </p:sp>
      <p:sp>
        <p:nvSpPr>
          <p:cNvPr id="4" name="Slide Number Placeholder 3">
            <a:extLst>
              <a:ext uri="{FF2B5EF4-FFF2-40B4-BE49-F238E27FC236}">
                <a16:creationId xmlns:a16="http://schemas.microsoft.com/office/drawing/2014/main" id="{C9B21CF4-6500-3F87-5294-B0F4CC90FA39}"/>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descr="A picture containing text, person, indoor, computer&#10;&#10;Description automatically generated">
            <a:extLst>
              <a:ext uri="{FF2B5EF4-FFF2-40B4-BE49-F238E27FC236}">
                <a16:creationId xmlns:a16="http://schemas.microsoft.com/office/drawing/2014/main" id="{5A1F2996-342A-7FFC-268E-C11D7BBBE9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17942" y="4179968"/>
            <a:ext cx="4564069" cy="2479316"/>
          </a:xfrm>
          <a:prstGeom prst="rect">
            <a:avLst/>
          </a:prstGeom>
          <a:ln w="381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406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EBCAEA-4A2B-F846-2428-081AFB5855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88789" y="1581089"/>
            <a:ext cx="8787111" cy="5077971"/>
          </a:xfrm>
          <a:prstGeom prst="rect">
            <a:avLst/>
          </a:prstGeom>
        </p:spPr>
      </p:pic>
      <p:sp>
        <p:nvSpPr>
          <p:cNvPr id="7" name="Title 6">
            <a:extLst>
              <a:ext uri="{FF2B5EF4-FFF2-40B4-BE49-F238E27FC236}">
                <a16:creationId xmlns:a16="http://schemas.microsoft.com/office/drawing/2014/main" id="{68224045-C0AD-585D-10CF-81B32331F5A4}"/>
              </a:ext>
            </a:extLst>
          </p:cNvPr>
          <p:cNvSpPr>
            <a:spLocks noGrp="1"/>
          </p:cNvSpPr>
          <p:nvPr>
            <p:ph type="title"/>
          </p:nvPr>
        </p:nvSpPr>
        <p:spPr>
          <a:xfrm>
            <a:off x="199374" y="108292"/>
            <a:ext cx="11294126" cy="1491907"/>
          </a:xfrm>
          <a:ln>
            <a:noFill/>
          </a:ln>
        </p:spPr>
        <p:txBody>
          <a:bodyPr>
            <a:noAutofit/>
          </a:bodyPr>
          <a:lstStyle/>
          <a:p>
            <a:r>
              <a:rPr lang="en-US" sz="4000" b="1" dirty="0">
                <a:effectLst>
                  <a:outerShdw blurRad="38100" dist="38100" dir="2700000" algn="tl">
                    <a:srgbClr val="000000">
                      <a:alpha val="43137"/>
                    </a:srgbClr>
                  </a:outerShdw>
                </a:effectLst>
              </a:rPr>
              <a:t>Interconnected Intelligence </a:t>
            </a:r>
            <a:br>
              <a:rPr lang="en-US" sz="2400" b="1" dirty="0">
                <a:effectLst>
                  <a:outerShdw blurRad="38100" dist="38100" dir="2700000" algn="tl">
                    <a:srgbClr val="000000">
                      <a:alpha val="43137"/>
                    </a:srgbClr>
                  </a:outerShdw>
                </a:effectLst>
              </a:rPr>
            </a:br>
            <a:br>
              <a:rPr lang="en-US" sz="2400" b="1" dirty="0">
                <a:effectLst>
                  <a:outerShdw blurRad="38100" dist="38100" dir="2700000" algn="tl">
                    <a:srgbClr val="000000">
                      <a:alpha val="43137"/>
                    </a:srgbClr>
                  </a:outerShdw>
                </a:effectLst>
              </a:rPr>
            </a:br>
            <a:r>
              <a:rPr lang="en-US" sz="2400" b="1" i="1" dirty="0">
                <a:effectLst>
                  <a:outerShdw blurRad="38100" dist="38100" dir="2700000" algn="tl">
                    <a:srgbClr val="000000">
                      <a:alpha val="43137"/>
                    </a:srgbClr>
                  </a:outerShdw>
                </a:effectLst>
              </a:rPr>
              <a:t>Powered by the National Emergency Response Information System (NERIS)</a:t>
            </a:r>
            <a:endParaRPr lang="en-US" sz="2400" dirty="0"/>
          </a:p>
        </p:txBody>
      </p:sp>
    </p:spTree>
    <p:extLst>
      <p:ext uri="{BB962C8B-B14F-4D97-AF65-F5344CB8AC3E}">
        <p14:creationId xmlns:p14="http://schemas.microsoft.com/office/powerpoint/2010/main" val="136170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C6DD-A409-601A-EB97-910AB3385758}"/>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NERIS Fast Facts</a:t>
            </a:r>
          </a:p>
        </p:txBody>
      </p:sp>
      <p:sp>
        <p:nvSpPr>
          <p:cNvPr id="3" name="Content Placeholder 2">
            <a:extLst>
              <a:ext uri="{FF2B5EF4-FFF2-40B4-BE49-F238E27FC236}">
                <a16:creationId xmlns:a16="http://schemas.microsoft.com/office/drawing/2014/main" id="{AFEC846E-F5F0-A6AD-C1CB-2CCB5F7679F8}"/>
              </a:ext>
            </a:extLst>
          </p:cNvPr>
          <p:cNvSpPr>
            <a:spLocks noGrp="1"/>
          </p:cNvSpPr>
          <p:nvPr>
            <p:ph idx="1"/>
          </p:nvPr>
        </p:nvSpPr>
        <p:spPr>
          <a:xfrm>
            <a:off x="275574" y="1357991"/>
            <a:ext cx="6469355" cy="4423377"/>
          </a:xfrm>
          <a:solidFill>
            <a:srgbClr val="385623"/>
          </a:solidFill>
        </p:spPr>
        <p:txBody>
          <a:bodyPr>
            <a:noAutofit/>
          </a:bodyPr>
          <a:lstStyle/>
          <a:p>
            <a:pPr>
              <a:buFont typeface="Wingdings" panose="05000000000000000000" pitchFamily="2" charset="2"/>
              <a:buChar char="§"/>
            </a:pPr>
            <a:r>
              <a:rPr lang="en-US" sz="2000" b="1" dirty="0">
                <a:solidFill>
                  <a:schemeClr val="bg1"/>
                </a:solidFill>
              </a:rPr>
              <a:t>Firefighter-first</a:t>
            </a:r>
            <a:r>
              <a:rPr lang="en-US" sz="2000" dirty="0">
                <a:solidFill>
                  <a:schemeClr val="bg1"/>
                </a:solidFill>
              </a:rPr>
              <a:t> design</a:t>
            </a:r>
          </a:p>
          <a:p>
            <a:pPr>
              <a:buFont typeface="Wingdings" panose="05000000000000000000" pitchFamily="2" charset="2"/>
              <a:buChar char="§"/>
            </a:pPr>
            <a:r>
              <a:rPr lang="en-US" sz="2000" b="1" dirty="0">
                <a:solidFill>
                  <a:schemeClr val="bg1"/>
                </a:solidFill>
              </a:rPr>
              <a:t>Improved data </a:t>
            </a:r>
            <a:r>
              <a:rPr lang="en-US" sz="2000" dirty="0">
                <a:solidFill>
                  <a:schemeClr val="bg1"/>
                </a:solidFill>
              </a:rPr>
              <a:t>quality, reliability, and accuracy</a:t>
            </a:r>
          </a:p>
          <a:p>
            <a:pPr>
              <a:buFont typeface="Wingdings" panose="05000000000000000000" pitchFamily="2" charset="2"/>
              <a:buChar char="§"/>
            </a:pPr>
            <a:r>
              <a:rPr lang="en-US" sz="2000" dirty="0">
                <a:solidFill>
                  <a:schemeClr val="bg1"/>
                </a:solidFill>
              </a:rPr>
              <a:t>Near </a:t>
            </a:r>
            <a:r>
              <a:rPr lang="en-US" sz="2000" b="1" dirty="0">
                <a:solidFill>
                  <a:schemeClr val="bg1"/>
                </a:solidFill>
              </a:rPr>
              <a:t>real time, fully geospatial </a:t>
            </a:r>
            <a:r>
              <a:rPr lang="en-US" sz="2000" dirty="0">
                <a:solidFill>
                  <a:schemeClr val="bg1"/>
                </a:solidFill>
              </a:rPr>
              <a:t>data</a:t>
            </a:r>
          </a:p>
          <a:p>
            <a:pPr>
              <a:buFont typeface="Wingdings" panose="05000000000000000000" pitchFamily="2" charset="2"/>
              <a:buChar char="§"/>
            </a:pPr>
            <a:r>
              <a:rPr lang="en-US" sz="2000" b="1" dirty="0">
                <a:solidFill>
                  <a:schemeClr val="bg1"/>
                </a:solidFill>
              </a:rPr>
              <a:t>Highly flexible</a:t>
            </a:r>
            <a:r>
              <a:rPr lang="en-US" sz="2000" dirty="0">
                <a:solidFill>
                  <a:schemeClr val="bg1"/>
                </a:solidFill>
              </a:rPr>
              <a:t>, relying on data integration from best available sources for better intelligence</a:t>
            </a:r>
          </a:p>
          <a:p>
            <a:pPr>
              <a:buFont typeface="Wingdings" panose="05000000000000000000" pitchFamily="2" charset="2"/>
              <a:buChar char="§"/>
            </a:pPr>
            <a:r>
              <a:rPr lang="en-US" sz="2000" b="1" dirty="0">
                <a:solidFill>
                  <a:schemeClr val="bg1"/>
                </a:solidFill>
              </a:rPr>
              <a:t>All-hazards: </a:t>
            </a:r>
            <a:r>
              <a:rPr lang="en-US" sz="2000" dirty="0">
                <a:solidFill>
                  <a:schemeClr val="bg1"/>
                </a:solidFill>
              </a:rPr>
              <a:t>All incidents local fire &amp; EMS responds to</a:t>
            </a:r>
          </a:p>
          <a:p>
            <a:pPr>
              <a:buFont typeface="Wingdings" panose="05000000000000000000" pitchFamily="2" charset="2"/>
              <a:buChar char="§"/>
            </a:pPr>
            <a:r>
              <a:rPr lang="en-US" sz="2000" b="1" dirty="0">
                <a:solidFill>
                  <a:schemeClr val="bg1"/>
                </a:solidFill>
              </a:rPr>
              <a:t>Streamlined and efficient </a:t>
            </a:r>
            <a:r>
              <a:rPr lang="en-US" sz="2000" dirty="0">
                <a:solidFill>
                  <a:schemeClr val="bg1"/>
                </a:solidFill>
              </a:rPr>
              <a:t>data collection, data sharing, and analytics</a:t>
            </a:r>
          </a:p>
          <a:p>
            <a:pPr>
              <a:buFont typeface="Wingdings" panose="05000000000000000000" pitchFamily="2" charset="2"/>
              <a:buChar char="§"/>
            </a:pPr>
            <a:r>
              <a:rPr lang="en-US" sz="2000" b="1" dirty="0">
                <a:solidFill>
                  <a:schemeClr val="bg1"/>
                </a:solidFill>
              </a:rPr>
              <a:t>Insights on </a:t>
            </a:r>
            <a:r>
              <a:rPr lang="en-US" sz="2000" dirty="0">
                <a:solidFill>
                  <a:schemeClr val="bg1"/>
                </a:solidFill>
              </a:rPr>
              <a:t>emerging threats and hazards</a:t>
            </a:r>
          </a:p>
          <a:p>
            <a:pPr>
              <a:buFont typeface="Wingdings" panose="05000000000000000000" pitchFamily="2" charset="2"/>
              <a:buChar char="§"/>
            </a:pPr>
            <a:r>
              <a:rPr lang="en-US" sz="2000" b="1" dirty="0">
                <a:solidFill>
                  <a:schemeClr val="bg1"/>
                </a:solidFill>
              </a:rPr>
              <a:t>Agile, development keeping pace </a:t>
            </a:r>
            <a:r>
              <a:rPr lang="en-US" sz="2000" dirty="0">
                <a:solidFill>
                  <a:schemeClr val="bg1"/>
                </a:solidFill>
              </a:rPr>
              <a:t>with evolving needs, science, and technology advancements</a:t>
            </a:r>
          </a:p>
        </p:txBody>
      </p:sp>
      <p:pic>
        <p:nvPicPr>
          <p:cNvPr id="4" name="Picture 3" descr="Graphical user interface, application&#10;&#10;Description automatically generated">
            <a:extLst>
              <a:ext uri="{FF2B5EF4-FFF2-40B4-BE49-F238E27FC236}">
                <a16:creationId xmlns:a16="http://schemas.microsoft.com/office/drawing/2014/main" id="{F54578CE-DFCD-D543-280E-A3BCAF8FD1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8485" y="1102352"/>
            <a:ext cx="4775712" cy="2663132"/>
          </a:xfrm>
          <a:prstGeom prst="rect">
            <a:avLst/>
          </a:prstGeom>
          <a:ln w="38100">
            <a:solidFill>
              <a:schemeClr val="tx1"/>
            </a:solidFill>
          </a:ln>
        </p:spPr>
      </p:pic>
      <p:pic>
        <p:nvPicPr>
          <p:cNvPr id="8" name="Picture 7" descr="Map&#10;&#10;Description automatically generated">
            <a:extLst>
              <a:ext uri="{FF2B5EF4-FFF2-40B4-BE49-F238E27FC236}">
                <a16:creationId xmlns:a16="http://schemas.microsoft.com/office/drawing/2014/main" id="{9CBBE7E4-F74D-7DB4-9353-CBD73A19D6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2117" y="4028694"/>
            <a:ext cx="4368448" cy="2470717"/>
          </a:xfrm>
          <a:prstGeom prst="rect">
            <a:avLst/>
          </a:prstGeom>
          <a:ln w="28575">
            <a:solidFill>
              <a:schemeClr val="tx1"/>
            </a:solidFill>
          </a:ln>
        </p:spPr>
      </p:pic>
    </p:spTree>
    <p:extLst>
      <p:ext uri="{BB962C8B-B14F-4D97-AF65-F5344CB8AC3E}">
        <p14:creationId xmlns:p14="http://schemas.microsoft.com/office/powerpoint/2010/main" val="202734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5F47CCD-C5C4-2931-6DB3-334DCC478413}"/>
              </a:ext>
            </a:extLst>
          </p:cNvPr>
          <p:cNvSpPr>
            <a:spLocks noGrp="1"/>
          </p:cNvSpPr>
          <p:nvPr>
            <p:ph idx="1"/>
          </p:nvPr>
        </p:nvSpPr>
        <p:spPr>
          <a:xfrm>
            <a:off x="4996013" y="1382967"/>
            <a:ext cx="7124700" cy="4128639"/>
          </a:xfrm>
        </p:spPr>
        <p:txBody>
          <a:bodyPr vert="horz" lIns="91440" tIns="45720" rIns="91440" bIns="45720" rtlCol="0">
            <a:noAutofit/>
          </a:bodyPr>
          <a:lstStyle/>
          <a:p>
            <a:pPr marL="0" indent="0">
              <a:lnSpc>
                <a:spcPct val="120000"/>
              </a:lnSpc>
              <a:buNone/>
            </a:pPr>
            <a:r>
              <a:rPr lang="en-US" sz="2100" b="1" dirty="0">
                <a:solidFill>
                  <a:srgbClr val="262F68"/>
                </a:solidFill>
                <a:latin typeface="Open Sans" panose="020B0606030504020204" pitchFamily="34" charset="0"/>
                <a:ea typeface="Open Sans" panose="020B0606030504020204" pitchFamily="34" charset="0"/>
                <a:cs typeface="Open Sans" panose="020B0606030504020204" pitchFamily="34" charset="0"/>
              </a:rPr>
              <a:t>Enhanced Flexibility with Multi-Hazard Incident Reporting</a:t>
            </a:r>
          </a:p>
          <a:p>
            <a:pPr>
              <a:lnSpc>
                <a:spcPct val="120000"/>
              </a:lnSpc>
            </a:pPr>
            <a:r>
              <a:rPr lang="en-US" sz="1800" b="1" dirty="0">
                <a:solidFill>
                  <a:srgbClr val="9A1E22"/>
                </a:solidFill>
                <a:latin typeface="Open Sans" panose="020B0606030504020204" pitchFamily="34" charset="0"/>
                <a:ea typeface="Open Sans" panose="020B0606030504020204" pitchFamily="34" charset="0"/>
                <a:cs typeface="Open Sans" panose="020B0606030504020204" pitchFamily="34" charset="0"/>
              </a:rPr>
              <a:t>Comprehensive Reporting: </a:t>
            </a: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Move from a single-category system to a model supporting up to three incident types. This reflects the complexity often faced by fire services in real-world scenarios.</a:t>
            </a:r>
            <a:endParaRPr lang="en-US" sz="1800" b="1"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20000"/>
              </a:lnSpc>
              <a:buFont typeface="Arial" panose="020B0604020202020204" pitchFamily="34" charset="0"/>
              <a:buChar char="•"/>
            </a:pP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9A1E22"/>
                </a:solidFill>
                <a:latin typeface="Open Sans" panose="020B0606030504020204" pitchFamily="34" charset="0"/>
                <a:ea typeface="Open Sans" panose="020B0606030504020204" pitchFamily="34" charset="0"/>
                <a:cs typeface="Open Sans" panose="020B0606030504020204" pitchFamily="34" charset="0"/>
              </a:rPr>
              <a:t>For Firefighters: </a:t>
            </a: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Simplify reporting by selecting incident types that accurately depict the scene, eliminating the guesswork of single-category constraints.</a:t>
            </a:r>
          </a:p>
          <a:p>
            <a:pPr marL="285750" indent="-285750">
              <a:lnSpc>
                <a:spcPct val="120000"/>
              </a:lnSpc>
              <a:buFont typeface="Arial" panose="020B0604020202020204" pitchFamily="34" charset="0"/>
              <a:buChar char="•"/>
            </a:pP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9A1E22"/>
                </a:solidFill>
                <a:latin typeface="Open Sans" panose="020B0606030504020204" pitchFamily="34" charset="0"/>
                <a:ea typeface="Open Sans" panose="020B0606030504020204" pitchFamily="34" charset="0"/>
                <a:cs typeface="Open Sans" panose="020B0606030504020204" pitchFamily="34" charset="0"/>
              </a:rPr>
              <a:t>For Chiefs/Data Analysts: </a:t>
            </a: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Reduce reliance on interpreting free-text narratives, streamlining data analysis.</a:t>
            </a:r>
          </a:p>
          <a:p>
            <a:pPr>
              <a:lnSpc>
                <a:spcPct val="120000"/>
              </a:lnSpc>
            </a:pPr>
            <a:endPar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firefighter putting out a fire on a car&#10;&#10;Description automatically generated">
            <a:extLst>
              <a:ext uri="{FF2B5EF4-FFF2-40B4-BE49-F238E27FC236}">
                <a16:creationId xmlns:a16="http://schemas.microsoft.com/office/drawing/2014/main" id="{B0140A47-4FCD-C351-3744-0ED67F66FD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30"/>
          <a:stretch/>
        </p:blipFill>
        <p:spPr>
          <a:xfrm>
            <a:off x="-1" y="1616180"/>
            <a:ext cx="4544222" cy="3625638"/>
          </a:xfrm>
          <a:prstGeom prst="rect">
            <a:avLst/>
          </a:prstGeom>
        </p:spPr>
      </p:pic>
      <p:sp>
        <p:nvSpPr>
          <p:cNvPr id="8" name="TextBox 7">
            <a:extLst>
              <a:ext uri="{FF2B5EF4-FFF2-40B4-BE49-F238E27FC236}">
                <a16:creationId xmlns:a16="http://schemas.microsoft.com/office/drawing/2014/main" id="{F0C4F4D8-AA5A-0B89-6C21-4008442ACFA7}"/>
              </a:ext>
            </a:extLst>
          </p:cNvPr>
          <p:cNvSpPr txBox="1"/>
          <p:nvPr/>
        </p:nvSpPr>
        <p:spPr>
          <a:xfrm>
            <a:off x="531999" y="5629619"/>
            <a:ext cx="11128002" cy="954107"/>
          </a:xfrm>
          <a:prstGeom prst="rect">
            <a:avLst/>
          </a:prstGeom>
          <a:solidFill>
            <a:srgbClr val="242F68"/>
          </a:solidFill>
          <a:ln w="38100">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NFIRS historically limited incident type selection to only one incident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whereas NERIS allows multiple types per incident.</a:t>
            </a:r>
          </a:p>
        </p:txBody>
      </p:sp>
      <p:sp>
        <p:nvSpPr>
          <p:cNvPr id="7" name="Title 1">
            <a:extLst>
              <a:ext uri="{FF2B5EF4-FFF2-40B4-BE49-F238E27FC236}">
                <a16:creationId xmlns:a16="http://schemas.microsoft.com/office/drawing/2014/main" id="{60EF193F-879B-5192-422D-354F8DB3A0D2}"/>
              </a:ext>
            </a:extLst>
          </p:cNvPr>
          <p:cNvSpPr>
            <a:spLocks noGrp="1"/>
          </p:cNvSpPr>
          <p:nvPr>
            <p:ph type="title"/>
          </p:nvPr>
        </p:nvSpPr>
        <p:spPr>
          <a:xfrm>
            <a:off x="570257" y="277680"/>
            <a:ext cx="5810878" cy="1325563"/>
          </a:xfrm>
        </p:spPr>
        <p:txBody>
          <a:bodyPr vert="horz" lIns="91440" tIns="45720" rIns="91440" bIns="45720" rtlCol="0" anchor="ctr">
            <a:normAutofit/>
          </a:bodyPr>
          <a:lstStyle/>
          <a:p>
            <a:r>
              <a:rPr lang="en-US" sz="4000" b="1" dirty="0">
                <a:solidFill>
                  <a:srgbClr val="002060"/>
                </a:solidFill>
                <a:effectLst>
                  <a:outerShdw blurRad="38100" dist="38100" dir="2700000" algn="tl">
                    <a:srgbClr val="000000">
                      <a:alpha val="43137"/>
                    </a:srgbClr>
                  </a:outerShdw>
                </a:effectLst>
                <a:ea typeface="Open Sans"/>
                <a:cs typeface="Open Sans"/>
              </a:rPr>
              <a:t>What Improvements </a:t>
            </a:r>
            <a:br>
              <a:rPr lang="en-US" sz="4000" b="1" dirty="0">
                <a:solidFill>
                  <a:srgbClr val="002060"/>
                </a:solidFill>
                <a:effectLst>
                  <a:outerShdw blurRad="38100" dist="38100" dir="2700000" algn="tl">
                    <a:srgbClr val="000000">
                      <a:alpha val="43137"/>
                    </a:srgbClr>
                  </a:outerShdw>
                </a:effectLst>
                <a:ea typeface="Open Sans"/>
                <a:cs typeface="Open Sans"/>
              </a:rPr>
            </a:br>
            <a:r>
              <a:rPr lang="en-US" sz="4000" b="1" dirty="0">
                <a:solidFill>
                  <a:srgbClr val="002060"/>
                </a:solidFill>
                <a:effectLst>
                  <a:outerShdw blurRad="38100" dist="38100" dir="2700000" algn="tl">
                    <a:srgbClr val="000000">
                      <a:alpha val="43137"/>
                    </a:srgbClr>
                  </a:outerShdw>
                </a:effectLst>
                <a:ea typeface="Open Sans"/>
                <a:cs typeface="Open Sans"/>
              </a:rPr>
              <a:t>will NERIS Offer?</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91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5F47CCD-C5C4-2931-6DB3-334DCC478413}"/>
              </a:ext>
            </a:extLst>
          </p:cNvPr>
          <p:cNvSpPr>
            <a:spLocks noGrp="1"/>
          </p:cNvSpPr>
          <p:nvPr>
            <p:ph idx="1"/>
          </p:nvPr>
        </p:nvSpPr>
        <p:spPr>
          <a:xfrm>
            <a:off x="570257" y="1945706"/>
            <a:ext cx="6029324" cy="3855326"/>
          </a:xfrm>
        </p:spPr>
        <p:txBody>
          <a:bodyPr vert="horz" lIns="91440" tIns="45720" rIns="91440" bIns="45720" rtlCol="0" anchor="t">
            <a:noAutofit/>
          </a:bodyPr>
          <a:lstStyle/>
          <a:p>
            <a:pPr marL="0" indent="0">
              <a:lnSpc>
                <a:spcPct val="120000"/>
              </a:lnSpc>
              <a:buNone/>
            </a:pPr>
            <a:r>
              <a:rPr lang="en-US" sz="2100" b="1" dirty="0">
                <a:solidFill>
                  <a:srgbClr val="262F68"/>
                </a:solidFill>
                <a:latin typeface="Open Sans"/>
                <a:ea typeface="Open Sans"/>
                <a:cs typeface="Open Sans"/>
              </a:rPr>
              <a:t>Enhanced Reporting for Actions, Tactics, and Incident Outcomes</a:t>
            </a:r>
          </a:p>
          <a:p>
            <a:pPr marL="285750" indent="-285750">
              <a:lnSpc>
                <a:spcPct val="120000"/>
              </a:lnSpc>
              <a:buFont typeface="Arial" panose="020B0604020202020204" pitchFamily="34" charset="0"/>
              <a:buChar char="•"/>
            </a:pPr>
            <a:r>
              <a:rPr lang="en-US" sz="1800" b="1" dirty="0">
                <a:solidFill>
                  <a:srgbClr val="9A1E22"/>
                </a:solidFill>
                <a:latin typeface="Open Sans"/>
                <a:ea typeface="Open Sans"/>
                <a:cs typeface="Open Sans"/>
              </a:rPr>
              <a:t>Actions and Tactics: </a:t>
            </a:r>
            <a:r>
              <a:rPr lang="en-US" sz="1800" dirty="0">
                <a:solidFill>
                  <a:srgbClr val="262F68"/>
                </a:solidFill>
                <a:latin typeface="Open Sans"/>
                <a:ea typeface="Open Sans"/>
                <a:cs typeface="Open Sans"/>
              </a:rPr>
              <a:t>Modernized to capture comprehensive operational data including suppression techniques, ventilation efforts, and on-scene contamination reduction tactics. </a:t>
            </a:r>
          </a:p>
          <a:p>
            <a:pPr marL="285750" indent="-285750">
              <a:lnSpc>
                <a:spcPct val="120000"/>
              </a:lnSpc>
              <a:buFont typeface="Arial" panose="020B0604020202020204" pitchFamily="34" charset="0"/>
              <a:buChar char="•"/>
            </a:pPr>
            <a:r>
              <a:rPr lang="en-US" sz="1800" b="1" dirty="0">
                <a:solidFill>
                  <a:srgbClr val="9A1E22"/>
                </a:solidFill>
                <a:latin typeface="Open Sans"/>
                <a:ea typeface="Open Sans"/>
                <a:cs typeface="Open Sans"/>
              </a:rPr>
              <a:t>Metrics on Rescues, Casualties, and Maydays</a:t>
            </a:r>
            <a:r>
              <a:rPr lang="en-US" sz="1800" dirty="0">
                <a:solidFill>
                  <a:srgbClr val="262F68"/>
                </a:solidFill>
                <a:latin typeface="Open Sans"/>
                <a:ea typeface="Open Sans"/>
                <a:cs typeface="Open Sans"/>
              </a:rPr>
              <a:t>: Detailed tracking of key metrics reflecting the vital efforts of firefighters during emergency responses. </a:t>
            </a:r>
          </a:p>
          <a:p>
            <a:pPr marL="285750" indent="-285750">
              <a:lnSpc>
                <a:spcPct val="120000"/>
              </a:lnSpc>
              <a:buFont typeface="Arial" panose="020B0604020202020204" pitchFamily="34" charset="0"/>
              <a:buChar char="•"/>
            </a:pPr>
            <a:endPar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screenshot of a computer&#10;&#10;AI-generated content may be incorrect.">
            <a:extLst>
              <a:ext uri="{FF2B5EF4-FFF2-40B4-BE49-F238E27FC236}">
                <a16:creationId xmlns:a16="http://schemas.microsoft.com/office/drawing/2014/main" id="{A6D61E69-C566-FA28-016F-D4300AC3B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794" y="1150373"/>
            <a:ext cx="3683950" cy="5417575"/>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CB815A54-65B9-AF66-8943-AC2345653A92}"/>
              </a:ext>
            </a:extLst>
          </p:cNvPr>
          <p:cNvSpPr txBox="1">
            <a:spLocks/>
          </p:cNvSpPr>
          <p:nvPr/>
        </p:nvSpPr>
        <p:spPr>
          <a:xfrm>
            <a:off x="570257" y="277680"/>
            <a:ext cx="5810878" cy="1325563"/>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a:lstStyle>
          <a:p>
            <a:r>
              <a:rPr lang="en-US" sz="4000">
                <a:solidFill>
                  <a:srgbClr val="002060"/>
                </a:solidFill>
                <a:effectLst>
                  <a:outerShdw blurRad="38100" dist="38100" dir="2700000" algn="tl">
                    <a:srgbClr val="000000">
                      <a:alpha val="43137"/>
                    </a:srgbClr>
                  </a:outerShdw>
                </a:effectLst>
                <a:ea typeface="Open Sans"/>
                <a:cs typeface="Open Sans"/>
              </a:rPr>
              <a:t>What Improvements </a:t>
            </a:r>
            <a:br>
              <a:rPr lang="en-US" sz="4000">
                <a:solidFill>
                  <a:srgbClr val="002060"/>
                </a:solidFill>
                <a:effectLst>
                  <a:outerShdw blurRad="38100" dist="38100" dir="2700000" algn="tl">
                    <a:srgbClr val="000000">
                      <a:alpha val="43137"/>
                    </a:srgbClr>
                  </a:outerShdw>
                </a:effectLst>
                <a:ea typeface="Open Sans"/>
                <a:cs typeface="Open Sans"/>
              </a:rPr>
            </a:br>
            <a:r>
              <a:rPr lang="en-US" sz="4000">
                <a:solidFill>
                  <a:srgbClr val="002060"/>
                </a:solidFill>
                <a:effectLst>
                  <a:outerShdw blurRad="38100" dist="38100" dir="2700000" algn="tl">
                    <a:srgbClr val="000000">
                      <a:alpha val="43137"/>
                    </a:srgbClr>
                  </a:outerShdw>
                </a:effectLst>
                <a:ea typeface="Open Sans"/>
                <a:cs typeface="Open Sans"/>
              </a:rPr>
              <a:t>will NERIS Offer?</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3250476"/>
      </p:ext>
    </p:extLst>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RIS-Update-NASFM-20240516" id="{C62022AF-4963-4399-AF87-71CCA6C8227D}" vid="{EF00883D-89A0-40E6-9DB1-A16950B9AA7C}"/>
    </a:ext>
  </a:extLst>
</a:theme>
</file>

<file path=ppt/theme/theme2.xml><?xml version="1.0" encoding="utf-8"?>
<a:theme xmlns:a="http://schemas.openxmlformats.org/drawingml/2006/main" name="Custom Design">
  <a:themeElements>
    <a:clrScheme name="NERIS">
      <a:dk1>
        <a:srgbClr val="000000"/>
      </a:dk1>
      <a:lt1>
        <a:srgbClr val="FFFFFF"/>
      </a:lt1>
      <a:dk2>
        <a:srgbClr val="1F497D"/>
      </a:dk2>
      <a:lt2>
        <a:srgbClr val="EEECE1"/>
      </a:lt2>
      <a:accent1>
        <a:srgbClr val="232A51"/>
      </a:accent1>
      <a:accent2>
        <a:srgbClr val="383F71"/>
      </a:accent2>
      <a:accent3>
        <a:srgbClr val="473E67"/>
      </a:accent3>
      <a:accent4>
        <a:srgbClr val="78374E"/>
      </a:accent4>
      <a:accent5>
        <a:srgbClr val="8F353F"/>
      </a:accent5>
      <a:accent6>
        <a:srgbClr val="872227"/>
      </a:accent6>
      <a:hlink>
        <a:srgbClr val="3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NERIS">
      <a:dk1>
        <a:srgbClr val="000000"/>
      </a:dk1>
      <a:lt1>
        <a:srgbClr val="FFFFFF"/>
      </a:lt1>
      <a:dk2>
        <a:srgbClr val="1F497D"/>
      </a:dk2>
      <a:lt2>
        <a:srgbClr val="EEECE1"/>
      </a:lt2>
      <a:accent1>
        <a:srgbClr val="232A51"/>
      </a:accent1>
      <a:accent2>
        <a:srgbClr val="383F71"/>
      </a:accent2>
      <a:accent3>
        <a:srgbClr val="473E67"/>
      </a:accent3>
      <a:accent4>
        <a:srgbClr val="78374E"/>
      </a:accent4>
      <a:accent5>
        <a:srgbClr val="8F353F"/>
      </a:accent5>
      <a:accent6>
        <a:srgbClr val="872227"/>
      </a:accent6>
      <a:hlink>
        <a:srgbClr val="3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B562C1F131BF45A03DDAD71D87F166" ma:contentTypeVersion="11" ma:contentTypeDescription="Create a new document." ma:contentTypeScope="" ma:versionID="512e4805485e225bb01cd8da02946199">
  <xsd:schema xmlns:xsd="http://www.w3.org/2001/XMLSchema" xmlns:xs="http://www.w3.org/2001/XMLSchema" xmlns:p="http://schemas.microsoft.com/office/2006/metadata/properties" xmlns:ns2="c92eb397-a105-40cf-8b94-d64a59d6d2d0" xmlns:ns3="3c41d5ca-981d-44fe-abd1-d2e20edc1b2f" xmlns:ns4="976c0198-f9e8-4d26-a43a-6d268fc711df" targetNamespace="http://schemas.microsoft.com/office/2006/metadata/properties" ma:root="true" ma:fieldsID="67b9d006fbe359a4e5c9802aa2240a62" ns2:_="" ns3:_="" ns4:_="">
    <xsd:import namespace="c92eb397-a105-40cf-8b94-d64a59d6d2d0"/>
    <xsd:import namespace="3c41d5ca-981d-44fe-abd1-d2e20edc1b2f"/>
    <xsd:import namespace="976c0198-f9e8-4d26-a43a-6d268fc711d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eb397-a105-40cf-8b94-d64a59d6d2d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c41d5ca-981d-44fe-abd1-d2e20edc1b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85e291b-231a-4814-a0e4-2f7fa3dec4e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6c0198-f9e8-4d26-a43a-6d268fc711d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AED6817-24F1-4369-8476-D296C34E5EFC}" ma:internalName="TaxCatchAll" ma:showField="CatchAllData" ma:web="{c92eb397-a105-40cf-8b94-d64a59d6d2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660623E180101E40B0DA49ECA238BCD4" ma:contentTypeVersion="1" ma:contentTypeDescription="Create a new document." ma:contentTypeScope="" ma:versionID="386a03d44fc0a12d6c6240f4502da9fd">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1C49D00-2A7A-4071-9F39-4F94C014F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eb397-a105-40cf-8b94-d64a59d6d2d0"/>
    <ds:schemaRef ds:uri="3c41d5ca-981d-44fe-abd1-d2e20edc1b2f"/>
    <ds:schemaRef ds:uri="976c0198-f9e8-4d26-a43a-6d268fc711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97E682-C3D3-49E0-B706-98C41C708AD1}"/>
</file>

<file path=customXml/itemProps3.xml><?xml version="1.0" encoding="utf-8"?>
<ds:datastoreItem xmlns:ds="http://schemas.openxmlformats.org/officeDocument/2006/customXml" ds:itemID="{1EDFEAC9-C4F4-41EE-A2DF-2DE21BA4B05C}">
  <ds:schemaRefs>
    <ds:schemaRef ds:uri="http://schemas.microsoft.com/sharepoint/v3/contenttype/forms"/>
  </ds:schemaRefs>
</ds:datastoreItem>
</file>

<file path=customXml/itemProps4.xml><?xml version="1.0" encoding="utf-8"?>
<ds:datastoreItem xmlns:ds="http://schemas.openxmlformats.org/officeDocument/2006/customXml" ds:itemID="{EEFA5B02-DC8A-4503-843C-1A677FAAAA1B}">
  <ds:schemaRefs>
    <ds:schemaRef ds:uri="http://schemas.microsoft.com/office/infopath/2007/PartnerControls"/>
    <ds:schemaRef ds:uri="http://purl.org/dc/dcmitype/"/>
    <ds:schemaRef ds:uri="http://purl.org/dc/terms/"/>
    <ds:schemaRef ds:uri="3c41d5ca-981d-44fe-abd1-d2e20edc1b2f"/>
    <ds:schemaRef ds:uri="http://schemas.microsoft.com/office/2006/documentManagement/types"/>
    <ds:schemaRef ds:uri="http://purl.org/dc/elements/1.1/"/>
    <ds:schemaRef ds:uri="c92eb397-a105-40cf-8b94-d64a59d6d2d0"/>
    <ds:schemaRef ds:uri="http://www.w3.org/XML/1998/namespace"/>
    <ds:schemaRef ds:uri="http://schemas.openxmlformats.org/package/2006/metadata/core-properties"/>
    <ds:schemaRef ds:uri="976c0198-f9e8-4d26-a43a-6d268fc711df"/>
    <ds:schemaRef ds:uri="http://schemas.microsoft.com/office/2006/metadata/properties"/>
  </ds:schemaRefs>
</ds:datastoreItem>
</file>

<file path=docMetadata/LabelInfo.xml><?xml version="1.0" encoding="utf-8"?>
<clbl:labelList xmlns:clbl="http://schemas.microsoft.com/office/2020/mipLabelMetadata">
  <clbl:label id="{2863bcaf-4433-4a95-89dd-302e4b0159a1}" enabled="0" method="" siteId="{2863bcaf-4433-4a95-89dd-302e4b0159a1}" removed="1"/>
</clbl:labelList>
</file>

<file path=docProps/app.xml><?xml version="1.0" encoding="utf-8"?>
<Properties xmlns="http://schemas.openxmlformats.org/officeDocument/2006/extended-properties" xmlns:vt="http://schemas.openxmlformats.org/officeDocument/2006/docPropsVTypes">
  <TotalTime>11427</TotalTime>
  <Words>3499</Words>
  <Application>Microsoft Office PowerPoint</Application>
  <PresentationFormat>Widescreen</PresentationFormat>
  <Paragraphs>429</Paragraphs>
  <Slides>45</Slides>
  <Notes>14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45</vt:i4>
      </vt:variant>
    </vt:vector>
  </HeadingPairs>
  <TitlesOfParts>
    <vt:vector size="60" baseType="lpstr">
      <vt:lpstr>Aptos</vt:lpstr>
      <vt:lpstr>Arial</vt:lpstr>
      <vt:lpstr>Calibri</vt:lpstr>
      <vt:lpstr>Calisto MT</vt:lpstr>
      <vt:lpstr>Courier New</vt:lpstr>
      <vt:lpstr>Franklin Gothic Book</vt:lpstr>
      <vt:lpstr>Franklin Gothic Medium</vt:lpstr>
      <vt:lpstr>Google Sans</vt:lpstr>
      <vt:lpstr>Myriad Pro</vt:lpstr>
      <vt:lpstr>Open Sans</vt:lpstr>
      <vt:lpstr>Segoe UI</vt:lpstr>
      <vt:lpstr>Wingdings</vt:lpstr>
      <vt:lpstr>5_Office Theme</vt:lpstr>
      <vt:lpstr>Custom Design</vt:lpstr>
      <vt:lpstr>1_Custom Design</vt:lpstr>
      <vt:lpstr>National Emergency Response Information System</vt:lpstr>
      <vt:lpstr>Legacy System NFIRS</vt:lpstr>
      <vt:lpstr>The Road Here </vt:lpstr>
      <vt:lpstr>PowerPoint Presentation</vt:lpstr>
      <vt:lpstr>Core Functionality</vt:lpstr>
      <vt:lpstr>Interconnected Intelligence   Powered by the National Emergency Response Information System (NERIS)</vt:lpstr>
      <vt:lpstr>NERIS Fast Facts</vt:lpstr>
      <vt:lpstr>What Improvements  will NERIS Offer?</vt:lpstr>
      <vt:lpstr>PowerPoint Presentation</vt:lpstr>
      <vt:lpstr>PowerPoint Presentation</vt:lpstr>
      <vt:lpstr>The Focus of NERIS</vt:lpstr>
      <vt:lpstr>Data Intelligence Powered by NERIS</vt:lpstr>
      <vt:lpstr>Future  Fire Department  Fingerprint with NERIS</vt:lpstr>
      <vt:lpstr>12-month Outlook</vt:lpstr>
      <vt:lpstr>NERIS Onboarding Ramp Up 2025</vt:lpstr>
      <vt:lpstr>Regional Roll-Out Schedule </vt:lpstr>
      <vt:lpstr>Vendor Readiness</vt:lpstr>
      <vt:lpstr>NERIS Data Framework</vt:lpstr>
      <vt:lpstr>PowerPoint Presentation</vt:lpstr>
      <vt:lpstr>PowerPoint Presentation</vt:lpstr>
      <vt:lpstr>PowerPoint Presentation</vt:lpstr>
      <vt:lpstr>PowerPoint Presentation</vt:lpstr>
      <vt:lpstr>The “Triple Aim” with NERIS &amp; CRR</vt:lpstr>
      <vt:lpstr>CRR Structure</vt:lpstr>
      <vt:lpstr>CRR Data Hub</vt:lpstr>
      <vt:lpstr>Example of Hub</vt:lpstr>
      <vt:lpstr>NERIS Data Governance</vt:lpstr>
      <vt:lpstr>Data Governance – What is it?</vt:lpstr>
      <vt:lpstr>Tenants of “Good” Data Governance</vt:lpstr>
      <vt:lpstr>NERIS Data Ownership &amp; Management</vt:lpstr>
      <vt:lpstr>NERIS Data Sharing Policy</vt:lpstr>
      <vt:lpstr>NERIS Data Retention Policy</vt:lpstr>
      <vt:lpstr>NERIS User Privacy</vt:lpstr>
      <vt:lpstr>NERIS Data Privacy</vt:lpstr>
      <vt:lpstr>NERIS Secure By Design</vt:lpstr>
      <vt:lpstr>NFIRS to NERIS Transition </vt:lpstr>
      <vt:lpstr>NFIRS Transition Basics</vt:lpstr>
      <vt:lpstr>Tentative NFIRS Sunset Timeline</vt:lpstr>
      <vt:lpstr>NFIRS Data Ownership</vt:lpstr>
      <vt:lpstr>Records Retention Guidance for Local Fire Department</vt:lpstr>
      <vt:lpstr>Guidance for Scenario B: Performing Historical NFIRS Records Retrieval</vt:lpstr>
      <vt:lpstr>Call for Action: Records Retrieval </vt:lpstr>
      <vt:lpstr>Review</vt:lpstr>
      <vt:lpstr>Questions &amp;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Harned, Rebecca</dc:creator>
  <cp:lastModifiedBy>Harned, Rebecca</cp:lastModifiedBy>
  <cp:revision>36</cp:revision>
  <dcterms:created xsi:type="dcterms:W3CDTF">2024-11-21T11:41:44Z</dcterms:created>
  <dcterms:modified xsi:type="dcterms:W3CDTF">2025-02-21T11:29:16Z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0x010100660623E180101E40B0DA49ECA238BCD4</vt:lpwstr>
  </property>
  <property fmtid="{D5CDD505-2E9C-101B-9397-08002B2CF9AE}" pid="4" name="_dlc_DocIdItemGuid">
    <vt:lpwstr>287bcd64-b24c-4b0d-a155-20ce267bd653</vt:lpwstr>
  </property>
</Properties>
</file>